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3"/>
  </p:notesMasterIdLst>
  <p:handoutMasterIdLst>
    <p:handoutMasterId r:id="rId64"/>
  </p:handoutMasterIdLst>
  <p:sldIdLst>
    <p:sldId id="327" r:id="rId5"/>
    <p:sldId id="330" r:id="rId6"/>
    <p:sldId id="331" r:id="rId7"/>
    <p:sldId id="337"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34" r:id="rId43"/>
    <p:sldId id="335" r:id="rId44"/>
    <p:sldId id="346" r:id="rId45"/>
    <p:sldId id="321" r:id="rId46"/>
    <p:sldId id="322" r:id="rId47"/>
    <p:sldId id="323" r:id="rId48"/>
    <p:sldId id="324" r:id="rId49"/>
    <p:sldId id="288" r:id="rId50"/>
    <p:sldId id="289" r:id="rId51"/>
    <p:sldId id="320" r:id="rId52"/>
    <p:sldId id="274" r:id="rId53"/>
    <p:sldId id="275" r:id="rId54"/>
    <p:sldId id="345" r:id="rId55"/>
    <p:sldId id="338" r:id="rId56"/>
    <p:sldId id="339" r:id="rId57"/>
    <p:sldId id="340" r:id="rId58"/>
    <p:sldId id="342" r:id="rId59"/>
    <p:sldId id="343" r:id="rId60"/>
    <p:sldId id="344" r:id="rId61"/>
    <p:sldId id="329" r:id="rId6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6483"/>
    <a:srgbClr val="EF553B"/>
    <a:srgbClr val="800000"/>
    <a:srgbClr val="636EFA"/>
    <a:srgbClr val="CCFFFF"/>
    <a:srgbClr val="66CCFF"/>
    <a:srgbClr val="0B49CB"/>
    <a:srgbClr val="0948CB"/>
    <a:srgbClr val="F2F4F8"/>
    <a:srgbClr val="1C7D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06" autoAdjust="0"/>
    <p:restoredTop sz="92915" autoAdjust="0"/>
  </p:normalViewPr>
  <p:slideViewPr>
    <p:cSldViewPr snapToGrid="0" snapToObjects="1">
      <p:cViewPr varScale="1">
        <p:scale>
          <a:sx n="102" d="100"/>
          <a:sy n="102" d="100"/>
        </p:scale>
        <p:origin x="1152" y="120"/>
      </p:cViewPr>
      <p:guideLst>
        <p:guide orient="horz" pos="2160"/>
        <p:guide pos="3840"/>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1041603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578708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1735106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3393456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52</a:t>
            </a:fld>
            <a:endParaRPr lang="en-US"/>
          </a:p>
        </p:txBody>
      </p:sp>
    </p:spTree>
    <p:extLst>
      <p:ext uri="{BB962C8B-B14F-4D97-AF65-F5344CB8AC3E}">
        <p14:creationId xmlns:p14="http://schemas.microsoft.com/office/powerpoint/2010/main" val="94690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1930952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54</a:t>
            </a:fld>
            <a:endParaRPr lang="en-US"/>
          </a:p>
        </p:txBody>
      </p:sp>
    </p:spTree>
    <p:extLst>
      <p:ext uri="{BB962C8B-B14F-4D97-AF65-F5344CB8AC3E}">
        <p14:creationId xmlns:p14="http://schemas.microsoft.com/office/powerpoint/2010/main" val="3064998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55</a:t>
            </a:fld>
            <a:endParaRPr lang="en-US"/>
          </a:p>
        </p:txBody>
      </p:sp>
    </p:spTree>
    <p:extLst>
      <p:ext uri="{BB962C8B-B14F-4D97-AF65-F5344CB8AC3E}">
        <p14:creationId xmlns:p14="http://schemas.microsoft.com/office/powerpoint/2010/main" val="2568514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56</a:t>
            </a:fld>
            <a:endParaRPr lang="en-US"/>
          </a:p>
        </p:txBody>
      </p:sp>
    </p:spTree>
    <p:extLst>
      <p:ext uri="{BB962C8B-B14F-4D97-AF65-F5344CB8AC3E}">
        <p14:creationId xmlns:p14="http://schemas.microsoft.com/office/powerpoint/2010/main" val="3441633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9678438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57</a:t>
            </a:fld>
            <a:endParaRPr lang="en-US"/>
          </a:p>
        </p:txBody>
      </p:sp>
    </p:spTree>
    <p:extLst>
      <p:ext uri="{BB962C8B-B14F-4D97-AF65-F5344CB8AC3E}">
        <p14:creationId xmlns:p14="http://schemas.microsoft.com/office/powerpoint/2010/main" val="2411123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58</a:t>
            </a:fld>
            <a:endParaRPr lang="en-US"/>
          </a:p>
        </p:txBody>
      </p:sp>
    </p:spTree>
    <p:extLst>
      <p:ext uri="{BB962C8B-B14F-4D97-AF65-F5344CB8AC3E}">
        <p14:creationId xmlns:p14="http://schemas.microsoft.com/office/powerpoint/2010/main" val="3877102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8462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509936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786365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136629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1934372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github.com/felipebmaia/Bootcamp-2022/blob/main/SpaceX-Data-Science-Project/Labs-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felipebmaia/Bootcamp-2022/blob/main/SpaceX-Data-Science-Project/Labs-SpaceX-Data%20Wrangling.ipynb"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github.com/felipebmaia/Bootcamp-2022/blob/main/SpaceX-Data-Science-Project/Labs-EDA-DATA_Visualizations.ipynb"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hyperlink" Target="https://github.com/felipebmaia/Bootcamp-2022/blob/main/SpaceX-Data-Science-Project/Labs-EDA-SQL_SpaceX.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github.com/felipebmaia/Bootcamp-2022/blob/main/SpaceX-Data-Science-Project/Labs_launch_site_location_FOLIUM.ipynb" TargetMode="Externa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github.com/felipebmaia/Bootcamp-2022/blob/main/SpaceX-Data-Science-Project/Labs-Interactive_Dashboard_with_Ploty_Dash.ipynb" TargetMode="External"/><Relationship Id="rId7"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https://github.com/felipebmaia/Bootcamp-2022/blob/main/SpaceX-Data-Science-Project/SpaceX_Machine%20Learning%20Prediction_Part_5.ipyn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utm_medium=Exinfluencer&amp;utm_source=Exinfluencer&amp;utm_content=000026UJ&amp;utm_term=10006555&amp;utm_id=NA-SkillsNetwork-Channel-SkillsNetworkCoursesIBMDS0321ENSkillsNetwork26802033-2021-01-01" TargetMode="External"/><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76.jpg"/></Relationships>
</file>

<file path=ppt/slides/_rels/slide5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felipebmaia/Bootcamp-2022/blob/main/SpaceX-Data-Science-Project/Labs-SpaceX-Data-Collection-api.ipynb"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m 21" descr="Satélite no espaço&#10;&#10;Descrição gerada automaticamente">
            <a:extLst>
              <a:ext uri="{FF2B5EF4-FFF2-40B4-BE49-F238E27FC236}">
                <a16:creationId xmlns:a16="http://schemas.microsoft.com/office/drawing/2014/main" id="{77C9094F-A3E3-4852-98A6-E67E4AF37714}"/>
              </a:ext>
            </a:extLst>
          </p:cNvPr>
          <p:cNvPicPr>
            <a:picLocks noChangeAspect="1"/>
          </p:cNvPicPr>
          <p:nvPr/>
        </p:nvPicPr>
        <p:blipFill>
          <a:blip r:embed="rId2"/>
          <a:stretch>
            <a:fillRect/>
          </a:stretch>
        </p:blipFill>
        <p:spPr>
          <a:xfrm>
            <a:off x="-10274" y="-71919"/>
            <a:ext cx="12298166" cy="6974131"/>
          </a:xfrm>
          <a:prstGeom prst="rect">
            <a:avLst/>
          </a:prstGeom>
        </p:spPr>
      </p:pic>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520700" y="447747"/>
            <a:ext cx="2514600" cy="751933"/>
          </a:xfrm>
          <a:prstGeom prst="rect">
            <a:avLst/>
          </a:prstGeom>
        </p:spPr>
      </p:pic>
      <p:sp>
        <p:nvSpPr>
          <p:cNvPr id="6" name="TextBox 5">
            <a:extLst>
              <a:ext uri="{FF2B5EF4-FFF2-40B4-BE49-F238E27FC236}">
                <a16:creationId xmlns:a16="http://schemas.microsoft.com/office/drawing/2014/main" id="{2C36AF9D-A911-994B-90EA-013D4CDA5604}"/>
              </a:ext>
            </a:extLst>
          </p:cNvPr>
          <p:cNvSpPr txBox="1"/>
          <p:nvPr/>
        </p:nvSpPr>
        <p:spPr>
          <a:xfrm>
            <a:off x="520700" y="4750203"/>
            <a:ext cx="2514600" cy="646331"/>
          </a:xfrm>
          <a:prstGeom prst="rect">
            <a:avLst/>
          </a:prstGeom>
          <a:noFill/>
        </p:spPr>
        <p:txBody>
          <a:bodyPr wrap="square" lIns="91440" tIns="45720" rIns="91440" bIns="45720" rtlCol="0" anchor="t">
            <a:spAutoFit/>
          </a:bodyPr>
          <a:lstStyle/>
          <a:p>
            <a:r>
              <a:rPr lang="en-US" dirty="0">
                <a:solidFill>
                  <a:schemeClr val="bg1"/>
                </a:solidFill>
                <a:latin typeface="Abadi"/>
                <a:ea typeface="SF Pro" pitchFamily="2" charset="0"/>
                <a:cs typeface="SF Pro" pitchFamily="2" charset="0"/>
              </a:rPr>
              <a:t>Felipe Maia</a:t>
            </a:r>
          </a:p>
          <a:p>
            <a:r>
              <a:rPr lang="en-US" dirty="0">
                <a:solidFill>
                  <a:schemeClr val="bg1"/>
                </a:solidFill>
                <a:latin typeface="Abadi" panose="020B0604020104020204" pitchFamily="34" charset="0"/>
                <a:ea typeface="SF Pro" pitchFamily="2" charset="0"/>
                <a:cs typeface="SF Pro" pitchFamily="2" charset="0"/>
              </a:rPr>
              <a:t>06-Apr-2022</a:t>
            </a:r>
          </a:p>
        </p:txBody>
      </p:sp>
      <p:sp>
        <p:nvSpPr>
          <p:cNvPr id="20" name="CaixaDeTexto 19">
            <a:extLst>
              <a:ext uri="{FF2B5EF4-FFF2-40B4-BE49-F238E27FC236}">
                <a16:creationId xmlns:a16="http://schemas.microsoft.com/office/drawing/2014/main" id="{FB72809D-B331-450C-911E-088361E28844}"/>
              </a:ext>
            </a:extLst>
          </p:cNvPr>
          <p:cNvSpPr txBox="1"/>
          <p:nvPr/>
        </p:nvSpPr>
        <p:spPr>
          <a:xfrm>
            <a:off x="467747" y="1676708"/>
            <a:ext cx="7387390" cy="1754326"/>
          </a:xfrm>
          <a:prstGeom prst="rect">
            <a:avLst/>
          </a:prstGeom>
          <a:noFill/>
        </p:spPr>
        <p:txBody>
          <a:bodyPr wrap="square" rtlCol="0">
            <a:spAutoFit/>
          </a:bodyPr>
          <a:lstStyle/>
          <a:p>
            <a:endParaRPr lang="pt-BR" sz="1600" dirty="0">
              <a:solidFill>
                <a:schemeClr val="bg1"/>
              </a:solidFill>
              <a:latin typeface="Arial Rounded MT Bold" panose="020F0704030504030204" pitchFamily="34" charset="0"/>
            </a:endParaRPr>
          </a:p>
          <a:p>
            <a:endParaRPr lang="pt-BR"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Winning Space Race</a:t>
            </a:r>
          </a:p>
          <a:p>
            <a:r>
              <a:rPr lang="en-US" sz="3600" dirty="0">
                <a:solidFill>
                  <a:schemeClr val="bg1"/>
                </a:solidFill>
                <a:latin typeface="Arial Rounded MT Bold" panose="020F0704030504030204" pitchFamily="34" charset="0"/>
              </a:rPr>
              <a:t>with Data Science</a:t>
            </a:r>
          </a:p>
        </p:txBody>
      </p:sp>
    </p:spTree>
    <p:extLst>
      <p:ext uri="{BB962C8B-B14F-4D97-AF65-F5344CB8AC3E}">
        <p14:creationId xmlns:p14="http://schemas.microsoft.com/office/powerpoint/2010/main" val="1277611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biLevel thresh="75000"/>
          </a:blip>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solidFill>
                  <a:srgbClr val="3A6483"/>
                </a:solidFill>
              </a:rPr>
              <a:t>10</a:t>
            </a:fld>
            <a:endParaRPr lang="en-US" dirty="0">
              <a:solidFill>
                <a:srgbClr val="3A6483"/>
              </a:solidFill>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Data Collection – Web Scraping Method</a:t>
            </a:r>
          </a:p>
        </p:txBody>
      </p:sp>
      <p:sp>
        <p:nvSpPr>
          <p:cNvPr id="15" name="CaixaDeTexto 14">
            <a:extLst>
              <a:ext uri="{FF2B5EF4-FFF2-40B4-BE49-F238E27FC236}">
                <a16:creationId xmlns:a16="http://schemas.microsoft.com/office/drawing/2014/main" id="{7AE4F8E0-187A-40A6-8989-0E924466ECA1}"/>
              </a:ext>
            </a:extLst>
          </p:cNvPr>
          <p:cNvSpPr txBox="1"/>
          <p:nvPr/>
        </p:nvSpPr>
        <p:spPr>
          <a:xfrm>
            <a:off x="4965607" y="5975209"/>
            <a:ext cx="6096000" cy="307777"/>
          </a:xfrm>
          <a:prstGeom prst="rect">
            <a:avLst/>
          </a:prstGeom>
          <a:noFill/>
        </p:spPr>
        <p:txBody>
          <a:bodyPr wrap="square">
            <a:spAutoFit/>
          </a:bodyPr>
          <a:lstStyle/>
          <a:p>
            <a:pPr marL="0" indent="0">
              <a:lnSpc>
                <a:spcPct val="100000"/>
              </a:lnSpc>
              <a:spcBef>
                <a:spcPts val="1400"/>
              </a:spcBef>
              <a:buNone/>
            </a:pPr>
            <a:r>
              <a:rPr lang="en-US" sz="1400" dirty="0">
                <a:solidFill>
                  <a:srgbClr val="3A6483"/>
                </a:solidFill>
                <a:latin typeface="Abadi" panose="020B0604020104020204" pitchFamily="34" charset="0"/>
                <a:hlinkClick r:id="rId4">
                  <a:extLst>
                    <a:ext uri="{A12FA001-AC4F-418D-AE19-62706E023703}">
                      <ahyp:hlinkClr xmlns:ahyp="http://schemas.microsoft.com/office/drawing/2018/hyperlinkcolor" val="tx"/>
                    </a:ext>
                  </a:extLst>
                </a:hlinkClick>
              </a:rPr>
              <a:t>GitHub - Lab 2: Web Scraping</a:t>
            </a:r>
            <a:endParaRPr lang="en-US" sz="1400" dirty="0">
              <a:solidFill>
                <a:srgbClr val="3A6483"/>
              </a:solidFill>
              <a:latin typeface="Abadi" panose="020B0604020104020204" pitchFamily="34" charset="0"/>
            </a:endParaRPr>
          </a:p>
        </p:txBody>
      </p:sp>
      <p:pic>
        <p:nvPicPr>
          <p:cNvPr id="17" name="Imagem 16">
            <a:extLst>
              <a:ext uri="{FF2B5EF4-FFF2-40B4-BE49-F238E27FC236}">
                <a16:creationId xmlns:a16="http://schemas.microsoft.com/office/drawing/2014/main" id="{5EA58015-2576-42F3-8230-3FF0A004E19B}"/>
              </a:ext>
            </a:extLst>
          </p:cNvPr>
          <p:cNvPicPr>
            <a:picLocks noChangeAspect="1"/>
          </p:cNvPicPr>
          <p:nvPr/>
        </p:nvPicPr>
        <p:blipFill>
          <a:blip r:embed="rId5"/>
          <a:stretch>
            <a:fillRect/>
          </a:stretch>
        </p:blipFill>
        <p:spPr>
          <a:xfrm>
            <a:off x="981075" y="1665518"/>
            <a:ext cx="3087072" cy="4233945"/>
          </a:xfrm>
          <a:prstGeom prst="rect">
            <a:avLst/>
          </a:prstGeom>
        </p:spPr>
      </p:pic>
      <p:pic>
        <p:nvPicPr>
          <p:cNvPr id="37" name="Imagem 36">
            <a:extLst>
              <a:ext uri="{FF2B5EF4-FFF2-40B4-BE49-F238E27FC236}">
                <a16:creationId xmlns:a16="http://schemas.microsoft.com/office/drawing/2014/main" id="{1E4A918D-C018-4830-9D1E-C99B4106105E}"/>
              </a:ext>
            </a:extLst>
          </p:cNvPr>
          <p:cNvPicPr>
            <a:picLocks noChangeAspect="1"/>
          </p:cNvPicPr>
          <p:nvPr/>
        </p:nvPicPr>
        <p:blipFill>
          <a:blip r:embed="rId6"/>
          <a:stretch>
            <a:fillRect/>
          </a:stretch>
        </p:blipFill>
        <p:spPr>
          <a:xfrm>
            <a:off x="5011787" y="2508104"/>
            <a:ext cx="3649494" cy="3168072"/>
          </a:xfrm>
          <a:prstGeom prst="rect">
            <a:avLst/>
          </a:prstGeom>
        </p:spPr>
      </p:pic>
      <p:grpSp>
        <p:nvGrpSpPr>
          <p:cNvPr id="38" name="Agrupar 37">
            <a:extLst>
              <a:ext uri="{FF2B5EF4-FFF2-40B4-BE49-F238E27FC236}">
                <a16:creationId xmlns:a16="http://schemas.microsoft.com/office/drawing/2014/main" id="{84F8F2D5-3D9F-4181-8BEC-EA66A577868A}"/>
              </a:ext>
            </a:extLst>
          </p:cNvPr>
          <p:cNvGrpSpPr/>
          <p:nvPr/>
        </p:nvGrpSpPr>
        <p:grpSpPr>
          <a:xfrm>
            <a:off x="4525818" y="1735750"/>
            <a:ext cx="854627" cy="558107"/>
            <a:chOff x="7988982" y="1936956"/>
            <a:chExt cx="846401" cy="667881"/>
          </a:xfrm>
        </p:grpSpPr>
        <p:sp>
          <p:nvSpPr>
            <p:cNvPr id="39" name="Seta: Divisa 38">
              <a:extLst>
                <a:ext uri="{FF2B5EF4-FFF2-40B4-BE49-F238E27FC236}">
                  <a16:creationId xmlns:a16="http://schemas.microsoft.com/office/drawing/2014/main" id="{785F5352-3216-4859-860B-C7A89A46BA45}"/>
                </a:ext>
              </a:extLst>
            </p:cNvPr>
            <p:cNvSpPr/>
            <p:nvPr/>
          </p:nvSpPr>
          <p:spPr>
            <a:xfrm>
              <a:off x="7988982" y="1936956"/>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Seta: Divisa 39">
              <a:extLst>
                <a:ext uri="{FF2B5EF4-FFF2-40B4-BE49-F238E27FC236}">
                  <a16:creationId xmlns:a16="http://schemas.microsoft.com/office/drawing/2014/main" id="{F1E3923C-B11B-4582-B320-938D41619FF6}"/>
                </a:ext>
              </a:extLst>
            </p:cNvPr>
            <p:cNvSpPr/>
            <p:nvPr/>
          </p:nvSpPr>
          <p:spPr>
            <a:xfrm>
              <a:off x="8235279" y="1936956"/>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Seta: Divisa 40">
              <a:extLst>
                <a:ext uri="{FF2B5EF4-FFF2-40B4-BE49-F238E27FC236}">
                  <a16:creationId xmlns:a16="http://schemas.microsoft.com/office/drawing/2014/main" id="{BE6B7317-2EDA-45AF-9022-AA8EA7E51F1D}"/>
                </a:ext>
              </a:extLst>
            </p:cNvPr>
            <p:cNvSpPr/>
            <p:nvPr/>
          </p:nvSpPr>
          <p:spPr>
            <a:xfrm rot="4531450">
              <a:off x="8630240" y="2244585"/>
              <a:ext cx="230786" cy="179500"/>
            </a:xfrm>
            <a:prstGeom prst="chevron">
              <a:avLst/>
            </a:prstGeom>
            <a:solidFill>
              <a:srgbClr val="66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Seta: Divisa 41">
              <a:extLst>
                <a:ext uri="{FF2B5EF4-FFF2-40B4-BE49-F238E27FC236}">
                  <a16:creationId xmlns:a16="http://schemas.microsoft.com/office/drawing/2014/main" id="{0CD8ADBB-8ECF-4308-ADA1-9D4521D6AA3D}"/>
                </a:ext>
              </a:extLst>
            </p:cNvPr>
            <p:cNvSpPr/>
            <p:nvPr/>
          </p:nvSpPr>
          <p:spPr>
            <a:xfrm rot="2153314">
              <a:off x="8492105" y="2039378"/>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Seta: Divisa 42">
              <a:extLst>
                <a:ext uri="{FF2B5EF4-FFF2-40B4-BE49-F238E27FC236}">
                  <a16:creationId xmlns:a16="http://schemas.microsoft.com/office/drawing/2014/main" id="{0AEA56D1-64BC-412B-90F3-7762D09032F9}"/>
                </a:ext>
              </a:extLst>
            </p:cNvPr>
            <p:cNvSpPr/>
            <p:nvPr/>
          </p:nvSpPr>
          <p:spPr>
            <a:xfrm rot="5400000">
              <a:off x="8698110" y="2471540"/>
              <a:ext cx="149959" cy="116635"/>
            </a:xfrm>
            <a:prstGeom prst="chevron">
              <a:avLst/>
            </a:prstGeom>
            <a:solidFill>
              <a:srgbClr val="66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385553969"/>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solidFill>
                  <a:srgbClr val="3A6483"/>
                </a:solidFill>
              </a:rPr>
              <a:t>11</a:t>
            </a:fld>
            <a:endParaRPr lang="en-US" dirty="0">
              <a:solidFill>
                <a:srgbClr val="3A6483"/>
              </a:solidFill>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Data Wrangling</a:t>
            </a:r>
          </a:p>
        </p:txBody>
      </p:sp>
      <p:sp>
        <p:nvSpPr>
          <p:cNvPr id="13" name="CaixaDeTexto 12">
            <a:extLst>
              <a:ext uri="{FF2B5EF4-FFF2-40B4-BE49-F238E27FC236}">
                <a16:creationId xmlns:a16="http://schemas.microsoft.com/office/drawing/2014/main" id="{3F77F2BB-B756-465A-9C17-A2576C9D8B3E}"/>
              </a:ext>
            </a:extLst>
          </p:cNvPr>
          <p:cNvSpPr txBox="1"/>
          <p:nvPr/>
        </p:nvSpPr>
        <p:spPr>
          <a:xfrm>
            <a:off x="1092576" y="4431466"/>
            <a:ext cx="10006846" cy="1354217"/>
          </a:xfrm>
          <a:prstGeom prst="rect">
            <a:avLst/>
          </a:prstGeom>
          <a:noFill/>
        </p:spPr>
        <p:txBody>
          <a:bodyPr wrap="square" rtlCol="0">
            <a:spAutoFit/>
          </a:bodyPr>
          <a:lstStyle/>
          <a:p>
            <a:r>
              <a:rPr lang="en-US" sz="1600" dirty="0"/>
              <a:t>Initially, the data were filtered to contain </a:t>
            </a:r>
            <a:r>
              <a:rPr lang="en-US" sz="1600" b="1" dirty="0"/>
              <a:t>only Falcon 9 records</a:t>
            </a:r>
            <a:r>
              <a:rPr lang="en-US" sz="1600" dirty="0"/>
              <a:t>, then it was found that there were some </a:t>
            </a:r>
            <a:r>
              <a:rPr lang="en-US" sz="1600" b="1" dirty="0"/>
              <a:t>null values </a:t>
            </a:r>
            <a:r>
              <a:rPr lang="en-US" sz="1600" dirty="0"/>
              <a:t>in the dataset. The </a:t>
            </a:r>
            <a:r>
              <a:rPr lang="en-US" sz="1600" b="1" dirty="0"/>
              <a:t>Landing Pad column will retain None </a:t>
            </a:r>
            <a:r>
              <a:rPr lang="en-US" sz="1600" dirty="0"/>
              <a:t>values to represent when landing pads were not used. Null values in the column PayloadMass </a:t>
            </a:r>
            <a:r>
              <a:rPr lang="en-US" sz="1600" b="1" dirty="0"/>
              <a:t>was replaced by the mean value</a:t>
            </a:r>
            <a:r>
              <a:rPr lang="en-US" sz="1600" dirty="0"/>
              <a:t>. And </a:t>
            </a:r>
            <a:r>
              <a:rPr lang="en-US" sz="1600" b="1" dirty="0"/>
              <a:t>One hot encoding</a:t>
            </a:r>
            <a:r>
              <a:rPr lang="en-US" sz="1600" dirty="0"/>
              <a:t> was done for some categorical variables in order to feed them to the  ML algorithm after performing feature scaling.</a:t>
            </a:r>
          </a:p>
          <a:p>
            <a:endParaRPr lang="en-US" sz="1600" dirty="0"/>
          </a:p>
        </p:txBody>
      </p:sp>
      <p:sp>
        <p:nvSpPr>
          <p:cNvPr id="14" name="CaixaDeTexto 13">
            <a:extLst>
              <a:ext uri="{FF2B5EF4-FFF2-40B4-BE49-F238E27FC236}">
                <a16:creationId xmlns:a16="http://schemas.microsoft.com/office/drawing/2014/main" id="{A5AD0ABC-442C-459B-BDF6-58CFAF4356EB}"/>
              </a:ext>
            </a:extLst>
          </p:cNvPr>
          <p:cNvSpPr txBox="1"/>
          <p:nvPr/>
        </p:nvSpPr>
        <p:spPr>
          <a:xfrm>
            <a:off x="1092576" y="5927707"/>
            <a:ext cx="6096000" cy="307777"/>
          </a:xfrm>
          <a:prstGeom prst="rect">
            <a:avLst/>
          </a:prstGeom>
          <a:noFill/>
        </p:spPr>
        <p:txBody>
          <a:bodyPr wrap="square">
            <a:spAutoFit/>
          </a:bodyPr>
          <a:lstStyle/>
          <a:p>
            <a:pPr marL="0" indent="0">
              <a:lnSpc>
                <a:spcPct val="100000"/>
              </a:lnSpc>
              <a:spcBef>
                <a:spcPts val="1400"/>
              </a:spcBef>
              <a:buNone/>
            </a:pPr>
            <a:r>
              <a:rPr lang="en-US" sz="1400" dirty="0">
                <a:solidFill>
                  <a:srgbClr val="3A6483"/>
                </a:solidFill>
                <a:latin typeface="Abadi" panose="020B0604020104020204" pitchFamily="34" charset="0"/>
                <a:hlinkClick r:id="rId3">
                  <a:extLst>
                    <a:ext uri="{A12FA001-AC4F-418D-AE19-62706E023703}">
                      <ahyp:hlinkClr xmlns:ahyp="http://schemas.microsoft.com/office/drawing/2018/hyperlinkcolor" val="tx"/>
                    </a:ext>
                  </a:extLst>
                </a:hlinkClick>
              </a:rPr>
              <a:t>GitHub - Data Wrangling Lab</a:t>
            </a:r>
            <a:endParaRPr lang="en-US" sz="1400" dirty="0">
              <a:solidFill>
                <a:srgbClr val="3A6483"/>
              </a:solidFill>
              <a:latin typeface="Abadi" panose="020B0604020104020204" pitchFamily="34" charset="0"/>
            </a:endParaRPr>
          </a:p>
        </p:txBody>
      </p:sp>
      <p:pic>
        <p:nvPicPr>
          <p:cNvPr id="18" name="Imagem 17">
            <a:extLst>
              <a:ext uri="{FF2B5EF4-FFF2-40B4-BE49-F238E27FC236}">
                <a16:creationId xmlns:a16="http://schemas.microsoft.com/office/drawing/2014/main" id="{0E652932-2086-4618-B71A-EF9C5ACD0666}"/>
              </a:ext>
            </a:extLst>
          </p:cNvPr>
          <p:cNvPicPr>
            <a:picLocks noChangeAspect="1"/>
          </p:cNvPicPr>
          <p:nvPr/>
        </p:nvPicPr>
        <p:blipFill>
          <a:blip r:embed="rId4"/>
          <a:stretch>
            <a:fillRect/>
          </a:stretch>
        </p:blipFill>
        <p:spPr>
          <a:xfrm>
            <a:off x="2919946" y="2007100"/>
            <a:ext cx="5533589" cy="1892472"/>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biLevel thresh="75000"/>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solidFill>
                  <a:srgbClr val="3A6483"/>
                </a:solidFill>
              </a:rPr>
              <a:t>12</a:t>
            </a:fld>
            <a:endParaRPr lang="en-US" dirty="0">
              <a:solidFill>
                <a:srgbClr val="3A6483"/>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EDA with Data Visualization </a:t>
            </a:r>
          </a:p>
        </p:txBody>
      </p:sp>
      <p:sp>
        <p:nvSpPr>
          <p:cNvPr id="2" name="CaixaDeTexto 1">
            <a:extLst>
              <a:ext uri="{FF2B5EF4-FFF2-40B4-BE49-F238E27FC236}">
                <a16:creationId xmlns:a16="http://schemas.microsoft.com/office/drawing/2014/main" id="{6DAB29EF-06E6-48DA-8AA2-3DBA0DD7E92F}"/>
              </a:ext>
            </a:extLst>
          </p:cNvPr>
          <p:cNvSpPr txBox="1"/>
          <p:nvPr/>
        </p:nvSpPr>
        <p:spPr>
          <a:xfrm>
            <a:off x="550936" y="1464538"/>
            <a:ext cx="4122664" cy="2400657"/>
          </a:xfrm>
          <a:prstGeom prst="rect">
            <a:avLst/>
          </a:prstGeom>
          <a:noFill/>
        </p:spPr>
        <p:txBody>
          <a:bodyPr wrap="square" rtlCol="0">
            <a:spAutoFit/>
          </a:bodyPr>
          <a:lstStyle/>
          <a:p>
            <a:r>
              <a:rPr lang="en-US" dirty="0">
                <a:latin typeface="Abadi" panose="020B0604020104020204" pitchFamily="34" charset="0"/>
              </a:rPr>
              <a:t>Scatter Graphs  </a:t>
            </a:r>
          </a:p>
          <a:p>
            <a:r>
              <a:rPr lang="en-US" sz="1100" dirty="0">
                <a:latin typeface="Abadi" panose="020B0604020104020204" pitchFamily="34" charset="0"/>
              </a:rPr>
              <a:t>Payload and Flight Number  </a:t>
            </a:r>
          </a:p>
          <a:p>
            <a:r>
              <a:rPr lang="en-US" sz="1100" dirty="0">
                <a:latin typeface="Abadi" panose="020B0604020104020204" pitchFamily="34" charset="0"/>
              </a:rPr>
              <a:t>Flight Number and Launch Site </a:t>
            </a:r>
          </a:p>
          <a:p>
            <a:r>
              <a:rPr lang="en-US" sz="1100" dirty="0">
                <a:latin typeface="Abadi" panose="020B0604020104020204" pitchFamily="34" charset="0"/>
              </a:rPr>
              <a:t>Payload and Launch Site  </a:t>
            </a:r>
          </a:p>
          <a:p>
            <a:r>
              <a:rPr lang="en-US" sz="1100" dirty="0">
                <a:latin typeface="Abadi" panose="020B0604020104020204" pitchFamily="34" charset="0"/>
              </a:rPr>
              <a:t>Flight Number and Orbit Type </a:t>
            </a:r>
          </a:p>
          <a:p>
            <a:r>
              <a:rPr lang="en-US" sz="1100" dirty="0">
                <a:latin typeface="Abadi" panose="020B0604020104020204" pitchFamily="34" charset="0"/>
              </a:rPr>
              <a:t>Payload and Orbit Type</a:t>
            </a:r>
          </a:p>
          <a:p>
            <a:endParaRPr lang="en-US" sz="1200" dirty="0">
              <a:latin typeface="Abadi" panose="020B0604020104020204" pitchFamily="34" charset="0"/>
            </a:endParaRPr>
          </a:p>
          <a:p>
            <a:r>
              <a:rPr lang="en-US" sz="1200" dirty="0">
                <a:latin typeface="Abadi" panose="020B0604020104020204" pitchFamily="34" charset="0"/>
              </a:rPr>
              <a:t>A scatter plot uses dots to represent values for two different numeric variables. The position of each dot on the horizontal and vertical axis indicates values for an individual data point. Scatter plots are used to observe relationships between variables.</a:t>
            </a:r>
          </a:p>
        </p:txBody>
      </p:sp>
      <p:sp>
        <p:nvSpPr>
          <p:cNvPr id="6" name="CaixaDeTexto 5">
            <a:extLst>
              <a:ext uri="{FF2B5EF4-FFF2-40B4-BE49-F238E27FC236}">
                <a16:creationId xmlns:a16="http://schemas.microsoft.com/office/drawing/2014/main" id="{B61ACBF3-EF7C-4C18-80DA-6B5BD0645D62}"/>
              </a:ext>
            </a:extLst>
          </p:cNvPr>
          <p:cNvSpPr txBox="1"/>
          <p:nvPr/>
        </p:nvSpPr>
        <p:spPr>
          <a:xfrm>
            <a:off x="550933" y="5213680"/>
            <a:ext cx="4122662" cy="1477328"/>
          </a:xfrm>
          <a:prstGeom prst="rect">
            <a:avLst/>
          </a:prstGeom>
          <a:noFill/>
        </p:spPr>
        <p:txBody>
          <a:bodyPr wrap="square" rtlCol="0">
            <a:spAutoFit/>
          </a:bodyPr>
          <a:lstStyle/>
          <a:p>
            <a:r>
              <a:rPr lang="en-US" dirty="0">
                <a:latin typeface="Abadi" panose="020B0604020104020204" pitchFamily="34" charset="0"/>
              </a:rPr>
              <a:t>Bar Graph </a:t>
            </a:r>
          </a:p>
          <a:p>
            <a:r>
              <a:rPr lang="en-US" sz="1200" dirty="0">
                <a:latin typeface="Abadi" panose="020B0604020104020204" pitchFamily="34" charset="0"/>
              </a:rPr>
              <a:t>Success Rate VS. Orbit Type </a:t>
            </a:r>
          </a:p>
          <a:p>
            <a:endParaRPr lang="en-US" sz="1200" dirty="0">
              <a:latin typeface="Abadi" panose="020B0604020104020204" pitchFamily="34" charset="0"/>
            </a:endParaRPr>
          </a:p>
          <a:p>
            <a:r>
              <a:rPr lang="en-US" sz="1200" dirty="0">
                <a:latin typeface="Abadi" panose="020B0604020104020204" pitchFamily="34" charset="0"/>
              </a:rPr>
              <a:t>A bar chart provides a way of showing data values represented as vertical bars. It is sometimes used to show trend data, and the comparison of multiple data sets side by side.</a:t>
            </a:r>
          </a:p>
        </p:txBody>
      </p:sp>
      <p:sp>
        <p:nvSpPr>
          <p:cNvPr id="7" name="CaixaDeTexto 6">
            <a:extLst>
              <a:ext uri="{FF2B5EF4-FFF2-40B4-BE49-F238E27FC236}">
                <a16:creationId xmlns:a16="http://schemas.microsoft.com/office/drawing/2014/main" id="{82A7C70F-DF8F-4E3A-A3AF-0C2F421C36C4}"/>
              </a:ext>
            </a:extLst>
          </p:cNvPr>
          <p:cNvSpPr txBox="1"/>
          <p:nvPr/>
        </p:nvSpPr>
        <p:spPr>
          <a:xfrm>
            <a:off x="550933" y="3897212"/>
            <a:ext cx="4122663" cy="1292662"/>
          </a:xfrm>
          <a:prstGeom prst="rect">
            <a:avLst/>
          </a:prstGeom>
          <a:noFill/>
        </p:spPr>
        <p:txBody>
          <a:bodyPr wrap="square" rtlCol="0">
            <a:spAutoFit/>
          </a:bodyPr>
          <a:lstStyle/>
          <a:p>
            <a:r>
              <a:rPr lang="en-US" dirty="0">
                <a:latin typeface="Abadi" panose="020B0604020104020204" pitchFamily="34" charset="0"/>
              </a:rPr>
              <a:t>Line Graph  </a:t>
            </a:r>
          </a:p>
          <a:p>
            <a:r>
              <a:rPr lang="en-US" sz="1200" dirty="0">
                <a:latin typeface="Abadi" panose="020B0604020104020204" pitchFamily="34" charset="0"/>
              </a:rPr>
              <a:t>Launch Success Yearly Trend </a:t>
            </a:r>
          </a:p>
          <a:p>
            <a:endParaRPr lang="en-US" sz="1200" dirty="0">
              <a:latin typeface="Abadi" panose="020B0604020104020204" pitchFamily="34" charset="0"/>
            </a:endParaRPr>
          </a:p>
          <a:p>
            <a:r>
              <a:rPr lang="en-US" sz="1200" dirty="0">
                <a:latin typeface="Abadi" panose="020B0604020104020204" pitchFamily="34" charset="0"/>
              </a:rPr>
              <a:t>A line chart is a way of plotting data points on a line. Often, it is used to show trend data, or the comparison of two data sets.</a:t>
            </a:r>
            <a:endParaRPr lang="en-US" sz="1050" dirty="0">
              <a:latin typeface="Abadi" panose="020B0604020104020204" pitchFamily="34" charset="0"/>
            </a:endParaRPr>
          </a:p>
        </p:txBody>
      </p:sp>
      <p:pic>
        <p:nvPicPr>
          <p:cNvPr id="16" name="Picture 8">
            <a:extLst>
              <a:ext uri="{FF2B5EF4-FFF2-40B4-BE49-F238E27FC236}">
                <a16:creationId xmlns:a16="http://schemas.microsoft.com/office/drawing/2014/main" id="{80179C59-0F08-4D94-997F-CA1DB7011C6E}"/>
              </a:ext>
            </a:extLst>
          </p:cNvPr>
          <p:cNvPicPr>
            <a:picLocks noChangeAspect="1"/>
          </p:cNvPicPr>
          <p:nvPr/>
        </p:nvPicPr>
        <p:blipFill>
          <a:blip r:embed="rId4"/>
          <a:stretch>
            <a:fillRect/>
          </a:stretch>
        </p:blipFill>
        <p:spPr>
          <a:xfrm>
            <a:off x="5316252" y="4293863"/>
            <a:ext cx="2868026" cy="1639022"/>
          </a:xfrm>
          <a:prstGeom prst="rect">
            <a:avLst/>
          </a:prstGeom>
        </p:spPr>
      </p:pic>
      <p:pic>
        <p:nvPicPr>
          <p:cNvPr id="20" name="Imagem 19">
            <a:extLst>
              <a:ext uri="{FF2B5EF4-FFF2-40B4-BE49-F238E27FC236}">
                <a16:creationId xmlns:a16="http://schemas.microsoft.com/office/drawing/2014/main" id="{4413C21C-BF5B-4A02-8F63-CE808E93ED5B}"/>
              </a:ext>
            </a:extLst>
          </p:cNvPr>
          <p:cNvPicPr>
            <a:picLocks noChangeAspect="1"/>
          </p:cNvPicPr>
          <p:nvPr/>
        </p:nvPicPr>
        <p:blipFill>
          <a:blip r:embed="rId5"/>
          <a:stretch>
            <a:fillRect/>
          </a:stretch>
        </p:blipFill>
        <p:spPr>
          <a:xfrm>
            <a:off x="4921683" y="1785751"/>
            <a:ext cx="6604073" cy="1913804"/>
          </a:xfrm>
          <a:prstGeom prst="rect">
            <a:avLst/>
          </a:prstGeom>
        </p:spPr>
      </p:pic>
      <p:pic>
        <p:nvPicPr>
          <p:cNvPr id="21" name="Picture 6">
            <a:extLst>
              <a:ext uri="{FF2B5EF4-FFF2-40B4-BE49-F238E27FC236}">
                <a16:creationId xmlns:a16="http://schemas.microsoft.com/office/drawing/2014/main" id="{F7453853-AFF1-447A-800C-AE15B69D1270}"/>
              </a:ext>
            </a:extLst>
          </p:cNvPr>
          <p:cNvPicPr>
            <a:picLocks noChangeAspect="1"/>
          </p:cNvPicPr>
          <p:nvPr/>
        </p:nvPicPr>
        <p:blipFill>
          <a:blip r:embed="rId6"/>
          <a:stretch>
            <a:fillRect/>
          </a:stretch>
        </p:blipFill>
        <p:spPr>
          <a:xfrm>
            <a:off x="8425193" y="4313457"/>
            <a:ext cx="2868026" cy="1581398"/>
          </a:xfrm>
          <a:prstGeom prst="rect">
            <a:avLst/>
          </a:prstGeom>
        </p:spPr>
      </p:pic>
      <p:sp>
        <p:nvSpPr>
          <p:cNvPr id="22" name="CaixaDeTexto 21">
            <a:extLst>
              <a:ext uri="{FF2B5EF4-FFF2-40B4-BE49-F238E27FC236}">
                <a16:creationId xmlns:a16="http://schemas.microsoft.com/office/drawing/2014/main" id="{23463AE1-ED3D-4382-AA74-B5A34D31BC2E}"/>
              </a:ext>
            </a:extLst>
          </p:cNvPr>
          <p:cNvSpPr txBox="1"/>
          <p:nvPr/>
        </p:nvSpPr>
        <p:spPr>
          <a:xfrm>
            <a:off x="7833299" y="1466706"/>
            <a:ext cx="2730689" cy="307777"/>
          </a:xfrm>
          <a:prstGeom prst="rect">
            <a:avLst/>
          </a:prstGeom>
          <a:noFill/>
        </p:spPr>
        <p:txBody>
          <a:bodyPr wrap="square" rtlCol="0">
            <a:spAutoFit/>
          </a:bodyPr>
          <a:lstStyle/>
          <a:p>
            <a:r>
              <a:rPr lang="pt-BR" sz="1400" dirty="0"/>
              <a:t>Scatter</a:t>
            </a:r>
            <a:endParaRPr lang="en-US" sz="1400" dirty="0"/>
          </a:p>
        </p:txBody>
      </p:sp>
      <p:sp>
        <p:nvSpPr>
          <p:cNvPr id="23" name="CaixaDeTexto 22">
            <a:extLst>
              <a:ext uri="{FF2B5EF4-FFF2-40B4-BE49-F238E27FC236}">
                <a16:creationId xmlns:a16="http://schemas.microsoft.com/office/drawing/2014/main" id="{8C7ED33C-95A4-49AA-93F4-F0550FDF4BB9}"/>
              </a:ext>
            </a:extLst>
          </p:cNvPr>
          <p:cNvSpPr txBox="1"/>
          <p:nvPr/>
        </p:nvSpPr>
        <p:spPr>
          <a:xfrm>
            <a:off x="6027811" y="3962027"/>
            <a:ext cx="2730689" cy="307777"/>
          </a:xfrm>
          <a:prstGeom prst="rect">
            <a:avLst/>
          </a:prstGeom>
          <a:noFill/>
        </p:spPr>
        <p:txBody>
          <a:bodyPr wrap="square" rtlCol="0">
            <a:spAutoFit/>
          </a:bodyPr>
          <a:lstStyle/>
          <a:p>
            <a:r>
              <a:rPr lang="pt-BR" sz="1400" dirty="0"/>
              <a:t>Line</a:t>
            </a:r>
            <a:endParaRPr lang="en-US" sz="1400" dirty="0"/>
          </a:p>
        </p:txBody>
      </p:sp>
      <p:sp>
        <p:nvSpPr>
          <p:cNvPr id="24" name="CaixaDeTexto 23">
            <a:extLst>
              <a:ext uri="{FF2B5EF4-FFF2-40B4-BE49-F238E27FC236}">
                <a16:creationId xmlns:a16="http://schemas.microsoft.com/office/drawing/2014/main" id="{CE568339-F40A-40DB-9641-6ABE977614FA}"/>
              </a:ext>
            </a:extLst>
          </p:cNvPr>
          <p:cNvSpPr txBox="1"/>
          <p:nvPr/>
        </p:nvSpPr>
        <p:spPr>
          <a:xfrm>
            <a:off x="9116175" y="3951412"/>
            <a:ext cx="2730689" cy="307777"/>
          </a:xfrm>
          <a:prstGeom prst="rect">
            <a:avLst/>
          </a:prstGeom>
          <a:noFill/>
        </p:spPr>
        <p:txBody>
          <a:bodyPr wrap="square" rtlCol="0">
            <a:spAutoFit/>
          </a:bodyPr>
          <a:lstStyle/>
          <a:p>
            <a:r>
              <a:rPr lang="pt-BR" sz="1400" dirty="0"/>
              <a:t>Bar</a:t>
            </a:r>
            <a:endParaRPr lang="en-US" sz="1400" dirty="0"/>
          </a:p>
        </p:txBody>
      </p:sp>
      <p:sp>
        <p:nvSpPr>
          <p:cNvPr id="25" name="CaixaDeTexto 24">
            <a:extLst>
              <a:ext uri="{FF2B5EF4-FFF2-40B4-BE49-F238E27FC236}">
                <a16:creationId xmlns:a16="http://schemas.microsoft.com/office/drawing/2014/main" id="{95C36AAE-EBFF-448F-A67E-3C2741E4A21D}"/>
              </a:ext>
            </a:extLst>
          </p:cNvPr>
          <p:cNvSpPr txBox="1"/>
          <p:nvPr/>
        </p:nvSpPr>
        <p:spPr>
          <a:xfrm>
            <a:off x="5260170" y="6165461"/>
            <a:ext cx="2868026" cy="307777"/>
          </a:xfrm>
          <a:prstGeom prst="rect">
            <a:avLst/>
          </a:prstGeom>
          <a:noFill/>
        </p:spPr>
        <p:txBody>
          <a:bodyPr wrap="square">
            <a:spAutoFit/>
          </a:bodyPr>
          <a:lstStyle/>
          <a:p>
            <a:pPr marL="0" indent="0">
              <a:lnSpc>
                <a:spcPct val="100000"/>
              </a:lnSpc>
              <a:spcBef>
                <a:spcPts val="1400"/>
              </a:spcBef>
              <a:buNone/>
            </a:pPr>
            <a:r>
              <a:rPr lang="en-US" sz="1400" dirty="0">
                <a:solidFill>
                  <a:srgbClr val="3A6483"/>
                </a:solidFill>
                <a:latin typeface="Abadi" panose="020B0604020104020204" pitchFamily="34" charset="0"/>
                <a:hlinkClick r:id="rId7">
                  <a:extLst>
                    <a:ext uri="{A12FA001-AC4F-418D-AE19-62706E023703}">
                      <ahyp:hlinkClr xmlns:ahyp="http://schemas.microsoft.com/office/drawing/2018/hyperlinkcolor" val="tx"/>
                    </a:ext>
                  </a:extLst>
                </a:hlinkClick>
              </a:rPr>
              <a:t>GitHub - Visualization Lab</a:t>
            </a:r>
            <a:endParaRPr lang="en-US" sz="1400" dirty="0">
              <a:solidFill>
                <a:srgbClr val="3A6483"/>
              </a:solidFill>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biLevel thresh="75000"/>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solidFill>
                  <a:srgbClr val="3A6483"/>
                </a:solidFill>
              </a:rPr>
              <a:t>13</a:t>
            </a:fld>
            <a:endParaRPr lang="en-US" dirty="0">
              <a:solidFill>
                <a:srgbClr val="3A6483"/>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8450"/>
            <a:ext cx="7135740" cy="4351338"/>
          </a:xfrm>
          <a:prstGeom prst="rect">
            <a:avLst/>
          </a:prstGeom>
        </p:spPr>
        <p:txBody>
          <a:bodyPr lIns="91440" tIns="45720" rIns="91440" bIns="45720" anchor="t"/>
          <a:lstStyle/>
          <a:p>
            <a:pPr marL="0" indent="0" algn="just">
              <a:lnSpc>
                <a:spcPct val="100000"/>
              </a:lnSpc>
              <a:spcBef>
                <a:spcPts val="1400"/>
              </a:spcBef>
              <a:buNone/>
            </a:pPr>
            <a:r>
              <a:rPr lang="en-US" b="1" dirty="0">
                <a:solidFill>
                  <a:schemeClr val="accent3">
                    <a:lumMod val="25000"/>
                  </a:schemeClr>
                </a:solidFill>
                <a:latin typeface="Abadi"/>
              </a:rPr>
              <a:t>SQL</a:t>
            </a:r>
            <a:r>
              <a:rPr lang="en-US" sz="2000" b="1" dirty="0">
                <a:solidFill>
                  <a:schemeClr val="accent3">
                    <a:lumMod val="25000"/>
                  </a:schemeClr>
                </a:solidFill>
                <a:latin typeface="Abadi"/>
              </a:rPr>
              <a:t> queries to get the Data:</a:t>
            </a:r>
          </a:p>
          <a:p>
            <a:pPr marL="0" indent="0" algn="just">
              <a:lnSpc>
                <a:spcPct val="100000"/>
              </a:lnSpc>
              <a:spcBef>
                <a:spcPts val="1400"/>
              </a:spcBef>
              <a:buNone/>
            </a:pPr>
            <a:endParaRPr lang="en-US" sz="2000" b="1" dirty="0">
              <a:solidFill>
                <a:schemeClr val="accent3">
                  <a:lumMod val="25000"/>
                </a:schemeClr>
              </a:solidFill>
              <a:latin typeface="Abadi"/>
            </a:endParaRPr>
          </a:p>
          <a:p>
            <a:pPr marL="342900" indent="-342900" algn="just">
              <a:lnSpc>
                <a:spcPct val="100000"/>
              </a:lnSpc>
              <a:spcBef>
                <a:spcPts val="600"/>
              </a:spcBef>
              <a:buFont typeface="+mj-lt"/>
              <a:buAutoNum type="arabicPeriod"/>
            </a:pPr>
            <a:r>
              <a:rPr lang="en-US" sz="1400" dirty="0">
                <a:solidFill>
                  <a:schemeClr val="accent3">
                    <a:lumMod val="25000"/>
                  </a:schemeClr>
                </a:solidFill>
                <a:latin typeface="Abadi"/>
              </a:rPr>
              <a:t>Display the names of the unique launch sites in the space mission.</a:t>
            </a:r>
          </a:p>
          <a:p>
            <a:pPr marL="342900" indent="-342900" algn="just">
              <a:lnSpc>
                <a:spcPct val="100000"/>
              </a:lnSpc>
              <a:spcBef>
                <a:spcPts val="600"/>
              </a:spcBef>
              <a:buFont typeface="+mj-lt"/>
              <a:buAutoNum type="arabicPeriod"/>
            </a:pPr>
            <a:r>
              <a:rPr lang="en-US" sz="1400" dirty="0">
                <a:solidFill>
                  <a:schemeClr val="accent3">
                    <a:lumMod val="25000"/>
                  </a:schemeClr>
                </a:solidFill>
                <a:latin typeface="Abadi"/>
              </a:rPr>
              <a:t>Display 5 records where launch sites begin with the string 'CCA’</a:t>
            </a:r>
          </a:p>
          <a:p>
            <a:pPr marL="342900" indent="-342900" algn="just">
              <a:lnSpc>
                <a:spcPct val="100000"/>
              </a:lnSpc>
              <a:spcBef>
                <a:spcPts val="600"/>
              </a:spcBef>
              <a:buFont typeface="+mj-lt"/>
              <a:buAutoNum type="arabicPeriod"/>
            </a:pPr>
            <a:r>
              <a:rPr lang="en-US" sz="1400" dirty="0">
                <a:solidFill>
                  <a:schemeClr val="accent3">
                    <a:lumMod val="25000"/>
                  </a:schemeClr>
                </a:solidFill>
                <a:latin typeface="Abadi"/>
              </a:rPr>
              <a:t>Display the total payload mass carried by boosters launched by NASA (CRS)</a:t>
            </a:r>
          </a:p>
          <a:p>
            <a:pPr marL="342900" indent="-342900" algn="just">
              <a:lnSpc>
                <a:spcPct val="100000"/>
              </a:lnSpc>
              <a:spcBef>
                <a:spcPts val="600"/>
              </a:spcBef>
              <a:buFont typeface="+mj-lt"/>
              <a:buAutoNum type="arabicPeriod"/>
            </a:pPr>
            <a:r>
              <a:rPr lang="en-US" sz="1400" dirty="0">
                <a:solidFill>
                  <a:schemeClr val="accent3">
                    <a:lumMod val="25000"/>
                  </a:schemeClr>
                </a:solidFill>
                <a:latin typeface="Abadi"/>
              </a:rPr>
              <a:t>Display average payload mass carried by booster version F9 v1.1</a:t>
            </a:r>
          </a:p>
          <a:p>
            <a:pPr marL="342900" indent="-342900" algn="just">
              <a:lnSpc>
                <a:spcPct val="100000"/>
              </a:lnSpc>
              <a:spcBef>
                <a:spcPts val="600"/>
              </a:spcBef>
              <a:buFont typeface="+mj-lt"/>
              <a:buAutoNum type="arabicPeriod"/>
            </a:pPr>
            <a:r>
              <a:rPr lang="en-US" sz="1400" dirty="0">
                <a:solidFill>
                  <a:schemeClr val="accent3">
                    <a:lumMod val="25000"/>
                  </a:schemeClr>
                </a:solidFill>
                <a:latin typeface="Abadi"/>
              </a:rPr>
              <a:t>List the date when the first successful landing outcome in ground pad was achieved.</a:t>
            </a:r>
          </a:p>
          <a:p>
            <a:pPr marL="342900" indent="-342900" algn="just">
              <a:lnSpc>
                <a:spcPct val="100000"/>
              </a:lnSpc>
              <a:spcBef>
                <a:spcPts val="600"/>
              </a:spcBef>
              <a:buFont typeface="+mj-lt"/>
              <a:buAutoNum type="arabicPeriod"/>
            </a:pPr>
            <a:r>
              <a:rPr lang="en-US" sz="1400" dirty="0">
                <a:solidFill>
                  <a:schemeClr val="accent3">
                    <a:lumMod val="25000"/>
                  </a:schemeClr>
                </a:solidFill>
                <a:latin typeface="Abadi"/>
              </a:rPr>
              <a:t>List the names of the boosters which have success in drone ship and have payload mass greater than 4000 but less than 6000</a:t>
            </a:r>
          </a:p>
          <a:p>
            <a:pPr marL="342900" indent="-342900" algn="just">
              <a:lnSpc>
                <a:spcPct val="100000"/>
              </a:lnSpc>
              <a:spcBef>
                <a:spcPts val="600"/>
              </a:spcBef>
              <a:buFont typeface="+mj-lt"/>
              <a:buAutoNum type="arabicPeriod"/>
            </a:pPr>
            <a:r>
              <a:rPr lang="en-US" sz="1400" dirty="0">
                <a:solidFill>
                  <a:schemeClr val="accent3">
                    <a:lumMod val="25000"/>
                  </a:schemeClr>
                </a:solidFill>
                <a:latin typeface="Abadi"/>
              </a:rPr>
              <a:t>List the total number of successful and failure mission outcomes</a:t>
            </a:r>
          </a:p>
          <a:p>
            <a:pPr marL="342900" indent="-342900" algn="just">
              <a:lnSpc>
                <a:spcPct val="100000"/>
              </a:lnSpc>
              <a:spcBef>
                <a:spcPts val="600"/>
              </a:spcBef>
              <a:buFont typeface="+mj-lt"/>
              <a:buAutoNum type="arabicPeriod"/>
            </a:pPr>
            <a:r>
              <a:rPr lang="en-US" sz="1400" dirty="0">
                <a:solidFill>
                  <a:schemeClr val="accent3">
                    <a:lumMod val="25000"/>
                  </a:schemeClr>
                </a:solidFill>
                <a:latin typeface="Abadi"/>
              </a:rPr>
              <a:t>List the names of the booster_versions which have carried the maximum payload mass.</a:t>
            </a:r>
          </a:p>
          <a:p>
            <a:pPr marL="342900" indent="-342900" algn="just">
              <a:lnSpc>
                <a:spcPct val="100000"/>
              </a:lnSpc>
              <a:spcBef>
                <a:spcPts val="600"/>
              </a:spcBef>
              <a:buFont typeface="+mj-lt"/>
              <a:buAutoNum type="arabicPeriod"/>
            </a:pPr>
            <a:r>
              <a:rPr lang="en-US" sz="1400" dirty="0">
                <a:solidFill>
                  <a:schemeClr val="accent3">
                    <a:lumMod val="25000"/>
                  </a:schemeClr>
                </a:solidFill>
                <a:latin typeface="Abadi"/>
              </a:rPr>
              <a:t>List the failed landing_outcomes in drone ship, their booster versions, and launch site names for in year 2015</a:t>
            </a:r>
          </a:p>
          <a:p>
            <a:pPr marL="342900" indent="-342900" algn="just">
              <a:lnSpc>
                <a:spcPct val="100000"/>
              </a:lnSpc>
              <a:spcBef>
                <a:spcPts val="600"/>
              </a:spcBef>
              <a:buFont typeface="+mj-lt"/>
              <a:buAutoNum type="arabicPeriod"/>
            </a:pPr>
            <a:r>
              <a:rPr lang="en-US" sz="14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gn="just">
              <a:buNone/>
            </a:pPr>
            <a:endParaRPr lang="en-US" dirty="0"/>
          </a:p>
          <a:p>
            <a:pPr algn="just"/>
            <a:endParaRPr lang="en-US" dirty="0"/>
          </a:p>
          <a:p>
            <a:pPr algn="just"/>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EDA with SQL</a:t>
            </a:r>
          </a:p>
        </p:txBody>
      </p:sp>
      <p:sp>
        <p:nvSpPr>
          <p:cNvPr id="6" name="CaixaDeTexto 5">
            <a:extLst>
              <a:ext uri="{FF2B5EF4-FFF2-40B4-BE49-F238E27FC236}">
                <a16:creationId xmlns:a16="http://schemas.microsoft.com/office/drawing/2014/main" id="{D99DA824-70D6-4E93-B257-0341274C4820}"/>
              </a:ext>
            </a:extLst>
          </p:cNvPr>
          <p:cNvSpPr txBox="1"/>
          <p:nvPr/>
        </p:nvSpPr>
        <p:spPr>
          <a:xfrm>
            <a:off x="9136631" y="5153239"/>
            <a:ext cx="6096000" cy="307777"/>
          </a:xfrm>
          <a:prstGeom prst="rect">
            <a:avLst/>
          </a:prstGeom>
          <a:noFill/>
        </p:spPr>
        <p:txBody>
          <a:bodyPr wrap="square">
            <a:spAutoFit/>
          </a:bodyPr>
          <a:lstStyle/>
          <a:p>
            <a:pPr marL="0" indent="0">
              <a:lnSpc>
                <a:spcPct val="100000"/>
              </a:lnSpc>
              <a:spcBef>
                <a:spcPts val="1400"/>
              </a:spcBef>
              <a:buNone/>
            </a:pPr>
            <a:r>
              <a:rPr lang="en-US" sz="1400" dirty="0">
                <a:solidFill>
                  <a:srgbClr val="3A6483"/>
                </a:solidFill>
                <a:latin typeface="Abadi" panose="020B0604020104020204" pitchFamily="34" charset="0"/>
                <a:hlinkClick r:id="rId4">
                  <a:extLst>
                    <a:ext uri="{A12FA001-AC4F-418D-AE19-62706E023703}">
                      <ahyp:hlinkClr xmlns:ahyp="http://schemas.microsoft.com/office/drawing/2018/hyperlinkcolor" val="tx"/>
                    </a:ext>
                  </a:extLst>
                </a:hlinkClick>
              </a:rPr>
              <a:t>GitHub - SQL Lab</a:t>
            </a:r>
            <a:endParaRPr lang="en-US" sz="1400" dirty="0">
              <a:solidFill>
                <a:srgbClr val="3A6483"/>
              </a:solidFill>
              <a:latin typeface="Abadi" panose="020B0604020104020204" pitchFamily="34" charset="0"/>
            </a:endParaRPr>
          </a:p>
        </p:txBody>
      </p:sp>
      <p:pic>
        <p:nvPicPr>
          <p:cNvPr id="11" name="Imagem 10">
            <a:extLst>
              <a:ext uri="{FF2B5EF4-FFF2-40B4-BE49-F238E27FC236}">
                <a16:creationId xmlns:a16="http://schemas.microsoft.com/office/drawing/2014/main" id="{AC34D906-C46C-4683-AB2B-ADE37F0193BE}"/>
              </a:ext>
            </a:extLst>
          </p:cNvPr>
          <p:cNvPicPr>
            <a:picLocks noChangeAspect="1"/>
          </p:cNvPicPr>
          <p:nvPr/>
        </p:nvPicPr>
        <p:blipFill>
          <a:blip r:embed="rId5">
            <a:alphaModFix amt="43000"/>
          </a:blip>
          <a:stretch>
            <a:fillRect/>
          </a:stretch>
        </p:blipFill>
        <p:spPr>
          <a:xfrm>
            <a:off x="8624887" y="2092167"/>
            <a:ext cx="2357711" cy="2928938"/>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biLevel thresh="75000"/>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solidFill>
                  <a:srgbClr val="3A6483"/>
                </a:solidFill>
              </a:rPr>
              <a:t>14</a:t>
            </a:fld>
            <a:endParaRPr lang="en-US" dirty="0">
              <a:solidFill>
                <a:srgbClr val="3A6483"/>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51204"/>
            <a:ext cx="10515600" cy="4351338"/>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Folium makes it easy to visualize data that’s been manipulated in Python on an interactive leaflet map. It enables both the binding of data to a map for choropleth visualizations as well as passing rich vector/raster/HTML visualizations as markers on the map.</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We use the latitude and longitude coordinates for each launch site and added a circle marker with a label around each launch site.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Build an Interactive Map with Folium</a:t>
            </a:r>
          </a:p>
        </p:txBody>
      </p:sp>
      <p:pic>
        <p:nvPicPr>
          <p:cNvPr id="8" name="Imagem 7">
            <a:extLst>
              <a:ext uri="{FF2B5EF4-FFF2-40B4-BE49-F238E27FC236}">
                <a16:creationId xmlns:a16="http://schemas.microsoft.com/office/drawing/2014/main" id="{4C8410CE-AEFF-499D-9D9F-787846704FE5}"/>
              </a:ext>
            </a:extLst>
          </p:cNvPr>
          <p:cNvPicPr>
            <a:picLocks noChangeAspect="1"/>
          </p:cNvPicPr>
          <p:nvPr/>
        </p:nvPicPr>
        <p:blipFill>
          <a:blip r:embed="rId4"/>
          <a:stretch>
            <a:fillRect/>
          </a:stretch>
        </p:blipFill>
        <p:spPr>
          <a:xfrm>
            <a:off x="838200" y="3575380"/>
            <a:ext cx="6211293" cy="1928150"/>
          </a:xfrm>
          <a:prstGeom prst="rect">
            <a:avLst/>
          </a:prstGeom>
        </p:spPr>
      </p:pic>
      <p:sp>
        <p:nvSpPr>
          <p:cNvPr id="9" name="CaixaDeTexto 8">
            <a:extLst>
              <a:ext uri="{FF2B5EF4-FFF2-40B4-BE49-F238E27FC236}">
                <a16:creationId xmlns:a16="http://schemas.microsoft.com/office/drawing/2014/main" id="{991866F6-9766-4213-9EC4-0687A87FDF0A}"/>
              </a:ext>
            </a:extLst>
          </p:cNvPr>
          <p:cNvSpPr txBox="1"/>
          <p:nvPr/>
        </p:nvSpPr>
        <p:spPr>
          <a:xfrm>
            <a:off x="770011" y="5837921"/>
            <a:ext cx="6096000" cy="307777"/>
          </a:xfrm>
          <a:prstGeom prst="rect">
            <a:avLst/>
          </a:prstGeom>
          <a:noFill/>
        </p:spPr>
        <p:txBody>
          <a:bodyPr wrap="square">
            <a:spAutoFit/>
          </a:bodyPr>
          <a:lstStyle/>
          <a:p>
            <a:pPr marL="0" indent="0">
              <a:lnSpc>
                <a:spcPct val="100000"/>
              </a:lnSpc>
              <a:spcBef>
                <a:spcPts val="1400"/>
              </a:spcBef>
              <a:buNone/>
            </a:pPr>
            <a:r>
              <a:rPr lang="en-US" sz="1400" dirty="0">
                <a:solidFill>
                  <a:srgbClr val="3A6483"/>
                </a:solidFill>
                <a:latin typeface="Abadi" panose="020B0604020104020204" pitchFamily="34" charset="0"/>
                <a:hlinkClick r:id="rId5">
                  <a:extLst>
                    <a:ext uri="{A12FA001-AC4F-418D-AE19-62706E023703}">
                      <ahyp:hlinkClr xmlns:ahyp="http://schemas.microsoft.com/office/drawing/2018/hyperlinkcolor" val="tx"/>
                    </a:ext>
                  </a:extLst>
                </a:hlinkClick>
              </a:rPr>
              <a:t>GitHub - FOLIUM Lab</a:t>
            </a:r>
            <a:endParaRPr lang="en-US" sz="1400" dirty="0">
              <a:solidFill>
                <a:srgbClr val="3A6483"/>
              </a:solidFill>
              <a:latin typeface="Abadi" panose="020B0604020104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solidFill>
                  <a:srgbClr val="3A6483"/>
                </a:solidFill>
              </a:rPr>
              <a:t>15</a:t>
            </a:fld>
            <a:endParaRPr lang="en-US" dirty="0">
              <a:solidFill>
                <a:srgbClr val="3A6483"/>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2725"/>
            <a:ext cx="10515601"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Dash give a point-&amp;-click interface to models written in Python, vastly expanding the notion of what's possible in a traditional "dashboard." With Dash we can cross data and visualize instantly and find the success of landings.   </a:t>
            </a:r>
          </a:p>
          <a:p>
            <a:endParaRPr lang="en-US" sz="2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Build a Dashboard with Plotly Dash</a:t>
            </a:r>
          </a:p>
        </p:txBody>
      </p:sp>
      <p:sp>
        <p:nvSpPr>
          <p:cNvPr id="7" name="CaixaDeTexto 6">
            <a:extLst>
              <a:ext uri="{FF2B5EF4-FFF2-40B4-BE49-F238E27FC236}">
                <a16:creationId xmlns:a16="http://schemas.microsoft.com/office/drawing/2014/main" id="{353FA5DA-6B53-4E7D-AA09-791A8857D49A}"/>
              </a:ext>
            </a:extLst>
          </p:cNvPr>
          <p:cNvSpPr txBox="1"/>
          <p:nvPr/>
        </p:nvSpPr>
        <p:spPr>
          <a:xfrm>
            <a:off x="713435" y="6059921"/>
            <a:ext cx="2878065" cy="307777"/>
          </a:xfrm>
          <a:prstGeom prst="rect">
            <a:avLst/>
          </a:prstGeom>
          <a:noFill/>
        </p:spPr>
        <p:txBody>
          <a:bodyPr wrap="square">
            <a:spAutoFit/>
          </a:bodyPr>
          <a:lstStyle/>
          <a:p>
            <a:pPr marL="0" indent="0">
              <a:lnSpc>
                <a:spcPct val="100000"/>
              </a:lnSpc>
              <a:spcBef>
                <a:spcPts val="1400"/>
              </a:spcBef>
              <a:buNone/>
            </a:pPr>
            <a:r>
              <a:rPr lang="en-US" sz="1400" dirty="0">
                <a:solidFill>
                  <a:srgbClr val="3A6483"/>
                </a:solidFill>
                <a:latin typeface="Abadi" panose="020B0604020104020204" pitchFamily="34" charset="0"/>
                <a:hlinkClick r:id="rId3">
                  <a:extLst>
                    <a:ext uri="{A12FA001-AC4F-418D-AE19-62706E023703}">
                      <ahyp:hlinkClr xmlns:ahyp="http://schemas.microsoft.com/office/drawing/2018/hyperlinkcolor" val="tx"/>
                    </a:ext>
                  </a:extLst>
                </a:hlinkClick>
              </a:rPr>
              <a:t>GitHub - DASH PLOTLY Lab</a:t>
            </a:r>
            <a:endParaRPr lang="en-US" sz="1400" dirty="0">
              <a:solidFill>
                <a:srgbClr val="3A6483"/>
              </a:solidFill>
              <a:latin typeface="Abadi" panose="020B0604020104020204" pitchFamily="34" charset="0"/>
            </a:endParaRPr>
          </a:p>
        </p:txBody>
      </p:sp>
      <p:pic>
        <p:nvPicPr>
          <p:cNvPr id="27" name="Imagem 26">
            <a:extLst>
              <a:ext uri="{FF2B5EF4-FFF2-40B4-BE49-F238E27FC236}">
                <a16:creationId xmlns:a16="http://schemas.microsoft.com/office/drawing/2014/main" id="{563D2E2E-2C87-41C1-828C-6AF4948A1E7D}"/>
              </a:ext>
            </a:extLst>
          </p:cNvPr>
          <p:cNvPicPr>
            <a:picLocks noChangeAspect="1"/>
          </p:cNvPicPr>
          <p:nvPr/>
        </p:nvPicPr>
        <p:blipFill>
          <a:blip r:embed="rId4"/>
          <a:stretch>
            <a:fillRect/>
          </a:stretch>
        </p:blipFill>
        <p:spPr>
          <a:xfrm>
            <a:off x="7854482" y="4350850"/>
            <a:ext cx="2781300" cy="1971675"/>
          </a:xfrm>
          <a:prstGeom prst="rect">
            <a:avLst/>
          </a:prstGeom>
        </p:spPr>
      </p:pic>
      <p:pic>
        <p:nvPicPr>
          <p:cNvPr id="29" name="Imagem 28">
            <a:extLst>
              <a:ext uri="{FF2B5EF4-FFF2-40B4-BE49-F238E27FC236}">
                <a16:creationId xmlns:a16="http://schemas.microsoft.com/office/drawing/2014/main" id="{3EE1D998-C8F0-4EA8-858E-53B199319E45}"/>
              </a:ext>
            </a:extLst>
          </p:cNvPr>
          <p:cNvPicPr>
            <a:picLocks noChangeAspect="1"/>
          </p:cNvPicPr>
          <p:nvPr/>
        </p:nvPicPr>
        <p:blipFill>
          <a:blip r:embed="rId5"/>
          <a:stretch>
            <a:fillRect/>
          </a:stretch>
        </p:blipFill>
        <p:spPr>
          <a:xfrm>
            <a:off x="7835432" y="2397720"/>
            <a:ext cx="2829813" cy="1971675"/>
          </a:xfrm>
          <a:prstGeom prst="rect">
            <a:avLst/>
          </a:prstGeom>
        </p:spPr>
      </p:pic>
      <p:pic>
        <p:nvPicPr>
          <p:cNvPr id="31" name="Imagem 30">
            <a:extLst>
              <a:ext uri="{FF2B5EF4-FFF2-40B4-BE49-F238E27FC236}">
                <a16:creationId xmlns:a16="http://schemas.microsoft.com/office/drawing/2014/main" id="{801D2A15-1A1F-48C3-ABA5-B6D68B1DC21E}"/>
              </a:ext>
            </a:extLst>
          </p:cNvPr>
          <p:cNvPicPr>
            <a:picLocks noChangeAspect="1"/>
          </p:cNvPicPr>
          <p:nvPr/>
        </p:nvPicPr>
        <p:blipFill>
          <a:blip r:embed="rId6"/>
          <a:stretch>
            <a:fillRect/>
          </a:stretch>
        </p:blipFill>
        <p:spPr>
          <a:xfrm>
            <a:off x="607085" y="2680024"/>
            <a:ext cx="2971800" cy="2990850"/>
          </a:xfrm>
          <a:prstGeom prst="rect">
            <a:avLst/>
          </a:prstGeom>
        </p:spPr>
      </p:pic>
      <p:pic>
        <p:nvPicPr>
          <p:cNvPr id="33" name="Imagem 32">
            <a:extLst>
              <a:ext uri="{FF2B5EF4-FFF2-40B4-BE49-F238E27FC236}">
                <a16:creationId xmlns:a16="http://schemas.microsoft.com/office/drawing/2014/main" id="{00720023-5323-4D9B-B1C3-A929F23DE686}"/>
              </a:ext>
            </a:extLst>
          </p:cNvPr>
          <p:cNvPicPr>
            <a:picLocks noChangeAspect="1"/>
          </p:cNvPicPr>
          <p:nvPr/>
        </p:nvPicPr>
        <p:blipFill>
          <a:blip r:embed="rId7"/>
          <a:stretch>
            <a:fillRect/>
          </a:stretch>
        </p:blipFill>
        <p:spPr>
          <a:xfrm>
            <a:off x="4122757" y="2781069"/>
            <a:ext cx="3228553" cy="2369430"/>
          </a:xfrm>
          <a:prstGeom prst="rect">
            <a:avLst/>
          </a:prstGeom>
        </p:spPr>
      </p:pic>
      <p:pic>
        <p:nvPicPr>
          <p:cNvPr id="35" name="Imagem 34">
            <a:extLst>
              <a:ext uri="{FF2B5EF4-FFF2-40B4-BE49-F238E27FC236}">
                <a16:creationId xmlns:a16="http://schemas.microsoft.com/office/drawing/2014/main" id="{A0E1E04B-6B2A-4226-AEF1-838AE2D2B44C}"/>
              </a:ext>
            </a:extLst>
          </p:cNvPr>
          <p:cNvPicPr>
            <a:picLocks noChangeAspect="1"/>
          </p:cNvPicPr>
          <p:nvPr/>
        </p:nvPicPr>
        <p:blipFill>
          <a:blip r:embed="rId8"/>
          <a:stretch>
            <a:fillRect/>
          </a:stretch>
        </p:blipFill>
        <p:spPr>
          <a:xfrm>
            <a:off x="1045235" y="2753076"/>
            <a:ext cx="2533650" cy="2238375"/>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solidFill>
                  <a:srgbClr val="3A6483"/>
                </a:solidFill>
              </a:rPr>
              <a:t>16</a:t>
            </a:fld>
            <a:endParaRPr lang="en-US" dirty="0">
              <a:solidFill>
                <a:srgbClr val="3A6483"/>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Predictive Analysis (Classification)</a:t>
            </a:r>
          </a:p>
        </p:txBody>
      </p:sp>
      <p:pic>
        <p:nvPicPr>
          <p:cNvPr id="14" name="Imagem 13">
            <a:extLst>
              <a:ext uri="{FF2B5EF4-FFF2-40B4-BE49-F238E27FC236}">
                <a16:creationId xmlns:a16="http://schemas.microsoft.com/office/drawing/2014/main" id="{206C5084-823F-43DE-9562-87508FB59BF3}"/>
              </a:ext>
            </a:extLst>
          </p:cNvPr>
          <p:cNvPicPr>
            <a:picLocks noChangeAspect="1"/>
          </p:cNvPicPr>
          <p:nvPr/>
        </p:nvPicPr>
        <p:blipFill>
          <a:blip r:embed="rId3"/>
          <a:stretch>
            <a:fillRect/>
          </a:stretch>
        </p:blipFill>
        <p:spPr>
          <a:xfrm>
            <a:off x="666750" y="1398502"/>
            <a:ext cx="10448925" cy="4627071"/>
          </a:xfrm>
          <a:prstGeom prst="rect">
            <a:avLst/>
          </a:prstGeom>
        </p:spPr>
      </p:pic>
      <p:sp>
        <p:nvSpPr>
          <p:cNvPr id="15" name="CaixaDeTexto 14">
            <a:extLst>
              <a:ext uri="{FF2B5EF4-FFF2-40B4-BE49-F238E27FC236}">
                <a16:creationId xmlns:a16="http://schemas.microsoft.com/office/drawing/2014/main" id="{75FE6630-AFFD-4BCA-B3CC-1D45B169FAFC}"/>
              </a:ext>
            </a:extLst>
          </p:cNvPr>
          <p:cNvSpPr txBox="1"/>
          <p:nvPr/>
        </p:nvSpPr>
        <p:spPr>
          <a:xfrm>
            <a:off x="734028" y="6182487"/>
            <a:ext cx="2878065" cy="307777"/>
          </a:xfrm>
          <a:prstGeom prst="rect">
            <a:avLst/>
          </a:prstGeom>
          <a:noFill/>
        </p:spPr>
        <p:txBody>
          <a:bodyPr wrap="square">
            <a:spAutoFit/>
          </a:bodyPr>
          <a:lstStyle/>
          <a:p>
            <a:pPr marL="0" indent="0">
              <a:lnSpc>
                <a:spcPct val="100000"/>
              </a:lnSpc>
              <a:spcBef>
                <a:spcPts val="1400"/>
              </a:spcBef>
              <a:buNone/>
            </a:pPr>
            <a:r>
              <a:rPr lang="en-US" sz="1400" dirty="0">
                <a:solidFill>
                  <a:srgbClr val="3A6483"/>
                </a:solidFill>
                <a:latin typeface="Abadi" panose="020B0604020104020204" pitchFamily="34" charset="0"/>
                <a:hlinkClick r:id="rId4">
                  <a:extLst>
                    <a:ext uri="{A12FA001-AC4F-418D-AE19-62706E023703}">
                      <ahyp:hlinkClr xmlns:ahyp="http://schemas.microsoft.com/office/drawing/2018/hyperlinkcolor" val="tx"/>
                    </a:ext>
                  </a:extLst>
                </a:hlinkClick>
              </a:rPr>
              <a:t>GitHub - ML Lab</a:t>
            </a:r>
            <a:endParaRPr lang="en-US" sz="1400" dirty="0">
              <a:solidFill>
                <a:srgbClr val="3A6483"/>
              </a:solidFill>
              <a:latin typeface="Abadi" panose="020B0604020104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biLevel thresh="75000"/>
          </a:blip>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solidFill>
                  <a:srgbClr val="3A6483"/>
                </a:solidFill>
              </a:rPr>
              <a:t>17</a:t>
            </a:fld>
            <a:endParaRPr lang="en-US" dirty="0">
              <a:solidFill>
                <a:srgbClr val="3A6483"/>
              </a:solidFill>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Results</a:t>
            </a: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solidFill>
                  <a:srgbClr val="3A6483"/>
                </a:solidFill>
              </a:rPr>
              <a:t>19</a:t>
            </a:fld>
            <a:endParaRPr lang="en-US" dirty="0">
              <a:solidFill>
                <a:srgbClr val="3A6483"/>
              </a:solidFill>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Flight Number vs. Launch Site</a:t>
            </a:r>
          </a:p>
        </p:txBody>
      </p:sp>
      <p:pic>
        <p:nvPicPr>
          <p:cNvPr id="7" name="Imagem 6">
            <a:extLst>
              <a:ext uri="{FF2B5EF4-FFF2-40B4-BE49-F238E27FC236}">
                <a16:creationId xmlns:a16="http://schemas.microsoft.com/office/drawing/2014/main" id="{D22AF49D-33E6-4A8C-A140-B03E675C9242}"/>
              </a:ext>
            </a:extLst>
          </p:cNvPr>
          <p:cNvPicPr>
            <a:picLocks noChangeAspect="1"/>
          </p:cNvPicPr>
          <p:nvPr/>
        </p:nvPicPr>
        <p:blipFill>
          <a:blip r:embed="rId3"/>
          <a:stretch>
            <a:fillRect/>
          </a:stretch>
        </p:blipFill>
        <p:spPr>
          <a:xfrm>
            <a:off x="167785" y="1670268"/>
            <a:ext cx="11720052" cy="2438939"/>
          </a:xfrm>
          <a:prstGeom prst="rect">
            <a:avLst/>
          </a:prstGeom>
        </p:spPr>
      </p:pic>
      <p:pic>
        <p:nvPicPr>
          <p:cNvPr id="11" name="Imagem 10">
            <a:extLst>
              <a:ext uri="{FF2B5EF4-FFF2-40B4-BE49-F238E27FC236}">
                <a16:creationId xmlns:a16="http://schemas.microsoft.com/office/drawing/2014/main" id="{2B78F0D9-2074-49AE-A307-04CF7B3FB749}"/>
              </a:ext>
            </a:extLst>
          </p:cNvPr>
          <p:cNvPicPr>
            <a:picLocks noChangeAspect="1"/>
          </p:cNvPicPr>
          <p:nvPr/>
        </p:nvPicPr>
        <p:blipFill>
          <a:blip r:embed="rId4"/>
          <a:stretch>
            <a:fillRect/>
          </a:stretch>
        </p:blipFill>
        <p:spPr>
          <a:xfrm>
            <a:off x="1494988" y="4219285"/>
            <a:ext cx="6762604" cy="359288"/>
          </a:xfrm>
          <a:prstGeom prst="rect">
            <a:avLst/>
          </a:prstGeom>
        </p:spPr>
      </p:pic>
      <p:pic>
        <p:nvPicPr>
          <p:cNvPr id="15" name="Imagem 14">
            <a:extLst>
              <a:ext uri="{FF2B5EF4-FFF2-40B4-BE49-F238E27FC236}">
                <a16:creationId xmlns:a16="http://schemas.microsoft.com/office/drawing/2014/main" id="{05D613BA-09CC-46CE-8175-E8C3CD6C2281}"/>
              </a:ext>
            </a:extLst>
          </p:cNvPr>
          <p:cNvPicPr>
            <a:picLocks noChangeAspect="1"/>
          </p:cNvPicPr>
          <p:nvPr/>
        </p:nvPicPr>
        <p:blipFill>
          <a:blip r:embed="rId5"/>
          <a:stretch>
            <a:fillRect/>
          </a:stretch>
        </p:blipFill>
        <p:spPr>
          <a:xfrm>
            <a:off x="961053" y="4191838"/>
            <a:ext cx="432341" cy="43875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Imagem 10" descr="Uma imagem contendo água, ao ar livre, segurando, tábua&#10;&#10;Descrição gerada automaticamente">
            <a:extLst>
              <a:ext uri="{FF2B5EF4-FFF2-40B4-BE49-F238E27FC236}">
                <a16:creationId xmlns:a16="http://schemas.microsoft.com/office/drawing/2014/main" id="{EE62FEE3-E6F0-42C5-AED7-6EE35E81FAA9}"/>
              </a:ext>
            </a:extLst>
          </p:cNvPr>
          <p:cNvPicPr>
            <a:picLocks noChangeAspect="1"/>
          </p:cNvPicPr>
          <p:nvPr/>
        </p:nvPicPr>
        <p:blipFill rotWithShape="1">
          <a:blip r:embed="rId3"/>
          <a:srcRect/>
          <a:stretch/>
        </p:blipFill>
        <p:spPr>
          <a:xfrm>
            <a:off x="20" y="10"/>
            <a:ext cx="12191980" cy="6857990"/>
          </a:xfrm>
          <a:prstGeom prst="rect">
            <a:avLst/>
          </a:prstGeom>
        </p:spPr>
      </p:pic>
      <p:sp>
        <p:nvSpPr>
          <p:cNvPr id="72" name="Rectangle 69">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rgbClr val="FFFFFF"/>
                </a:solidFill>
                <a:latin typeface="+mn-lt"/>
              </a:rPr>
              <a:pPr>
                <a:spcAft>
                  <a:spcPts val="600"/>
                </a:spcAft>
                <a:defRPr/>
              </a:pPr>
              <a:t>2</a:t>
            </a:fld>
            <a:endParaRPr lang="en-US" sz="1200">
              <a:solidFill>
                <a:srgbClr val="FFFFFF"/>
              </a:solidFill>
              <a:latin typeface="+mn-lt"/>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67747" y="1673574"/>
            <a:ext cx="3822189" cy="3742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200" dirty="0">
                <a:solidFill>
                  <a:schemeClr val="bg1"/>
                </a:solidFill>
                <a:latin typeface="Abadi" panose="020B0604020104020204" pitchFamily="34" charset="0"/>
              </a:rPr>
              <a:t>Executive Summary</a:t>
            </a:r>
          </a:p>
          <a:p>
            <a:pPr>
              <a:spcBef>
                <a:spcPts val="1400"/>
              </a:spcBef>
              <a:buFont typeface="Arial" panose="020B0604020202020204" pitchFamily="34" charset="0"/>
              <a:buChar char="•"/>
            </a:pPr>
            <a:r>
              <a:rPr lang="en-US" sz="2200" dirty="0">
                <a:solidFill>
                  <a:schemeClr val="bg1"/>
                </a:solidFill>
                <a:latin typeface="Abadi" panose="020B0604020104020204" pitchFamily="34" charset="0"/>
              </a:rPr>
              <a:t>Introduction</a:t>
            </a:r>
          </a:p>
          <a:p>
            <a:pPr>
              <a:spcBef>
                <a:spcPts val="1400"/>
              </a:spcBef>
              <a:buFont typeface="Arial" panose="020B0604020202020204" pitchFamily="34" charset="0"/>
              <a:buChar char="•"/>
            </a:pPr>
            <a:r>
              <a:rPr lang="en-US" sz="2200" dirty="0">
                <a:solidFill>
                  <a:schemeClr val="bg1"/>
                </a:solidFill>
                <a:latin typeface="Abadi" panose="020B0604020104020204" pitchFamily="34" charset="0"/>
              </a:rPr>
              <a:t>Methodology</a:t>
            </a:r>
          </a:p>
          <a:p>
            <a:pPr>
              <a:spcBef>
                <a:spcPts val="1400"/>
              </a:spcBef>
              <a:buFont typeface="Arial" panose="020B0604020202020204" pitchFamily="34" charset="0"/>
              <a:buChar char="•"/>
            </a:pPr>
            <a:r>
              <a:rPr lang="en-US" sz="2200" dirty="0">
                <a:solidFill>
                  <a:schemeClr val="bg1"/>
                </a:solidFill>
                <a:latin typeface="Abadi" panose="020B0604020104020204" pitchFamily="34" charset="0"/>
              </a:rPr>
              <a:t>Results</a:t>
            </a:r>
          </a:p>
          <a:p>
            <a:pPr>
              <a:spcBef>
                <a:spcPts val="1400"/>
              </a:spcBef>
              <a:buFont typeface="Arial" panose="020B0604020202020204" pitchFamily="34" charset="0"/>
              <a:buChar char="•"/>
            </a:pPr>
            <a:r>
              <a:rPr lang="en-US" sz="2200" dirty="0">
                <a:solidFill>
                  <a:schemeClr val="bg1"/>
                </a:solidFill>
                <a:latin typeface="Abadi" panose="020B0604020104020204" pitchFamily="34" charset="0"/>
              </a:rPr>
              <a:t>Conclusion</a:t>
            </a:r>
          </a:p>
          <a:p>
            <a:pPr>
              <a:spcBef>
                <a:spcPts val="1400"/>
              </a:spcBef>
              <a:buFont typeface="Arial" panose="020B0604020202020204" pitchFamily="34" charset="0"/>
              <a:buChar char="•"/>
            </a:pPr>
            <a:r>
              <a:rPr lang="en-US" sz="2200" dirty="0">
                <a:solidFill>
                  <a:schemeClr val="bg1"/>
                </a:solidFill>
                <a:latin typeface="Abadi" panose="020B0604020104020204" pitchFamily="34" charset="0"/>
              </a:rPr>
              <a:t>Appendix</a:t>
            </a:r>
          </a:p>
        </p:txBody>
      </p:sp>
      <p:sp>
        <p:nvSpPr>
          <p:cNvPr id="18" name="CaixaDeTexto 17">
            <a:extLst>
              <a:ext uri="{FF2B5EF4-FFF2-40B4-BE49-F238E27FC236}">
                <a16:creationId xmlns:a16="http://schemas.microsoft.com/office/drawing/2014/main" id="{B98B5D87-0E55-4C15-AE99-E0155E10FADC}"/>
              </a:ext>
            </a:extLst>
          </p:cNvPr>
          <p:cNvSpPr txBox="1"/>
          <p:nvPr/>
        </p:nvSpPr>
        <p:spPr>
          <a:xfrm>
            <a:off x="467747" y="-101292"/>
            <a:ext cx="7387390" cy="1292662"/>
          </a:xfrm>
          <a:prstGeom prst="rect">
            <a:avLst/>
          </a:prstGeom>
          <a:noFill/>
        </p:spPr>
        <p:txBody>
          <a:bodyPr wrap="square" rtlCol="0">
            <a:spAutoFit/>
          </a:bodyPr>
          <a:lstStyle/>
          <a:p>
            <a:endParaRPr lang="pt-BR" dirty="0">
              <a:solidFill>
                <a:schemeClr val="bg1"/>
              </a:solidFill>
              <a:latin typeface="Arial Rounded MT Bold" panose="020F0704030504030204" pitchFamily="34" charset="0"/>
            </a:endParaRPr>
          </a:p>
          <a:p>
            <a:endParaRPr lang="pt-BR" sz="2000" dirty="0">
              <a:solidFill>
                <a:schemeClr val="bg1"/>
              </a:solidFill>
              <a:latin typeface="Arial Rounded MT Bold" panose="020F0704030504030204" pitchFamily="34" charset="0"/>
            </a:endParaRPr>
          </a:p>
          <a:p>
            <a:r>
              <a:rPr lang="en-US" sz="4000" dirty="0">
                <a:solidFill>
                  <a:schemeClr val="bg1"/>
                </a:solidFill>
                <a:latin typeface="Arial Rounded MT Bold" panose="020F0704030504030204" pitchFamily="34" charset="0"/>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solidFill>
                  <a:srgbClr val="3A6483"/>
                </a:solidFill>
              </a:rPr>
              <a:t>20</a:t>
            </a:fld>
            <a:endParaRPr lang="en-US" dirty="0">
              <a:solidFill>
                <a:srgbClr val="3A6483"/>
              </a:solidFill>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Payload vs. Launch Site</a:t>
            </a:r>
          </a:p>
        </p:txBody>
      </p:sp>
      <p:pic>
        <p:nvPicPr>
          <p:cNvPr id="20" name="Imagem 19">
            <a:extLst>
              <a:ext uri="{FF2B5EF4-FFF2-40B4-BE49-F238E27FC236}">
                <a16:creationId xmlns:a16="http://schemas.microsoft.com/office/drawing/2014/main" id="{F1A7B462-E917-480F-8A00-E927AF864D7D}"/>
              </a:ext>
            </a:extLst>
          </p:cNvPr>
          <p:cNvPicPr>
            <a:picLocks noChangeAspect="1"/>
          </p:cNvPicPr>
          <p:nvPr/>
        </p:nvPicPr>
        <p:blipFill>
          <a:blip r:embed="rId3"/>
          <a:stretch>
            <a:fillRect/>
          </a:stretch>
        </p:blipFill>
        <p:spPr>
          <a:xfrm>
            <a:off x="661793" y="1323101"/>
            <a:ext cx="10887075" cy="47529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solidFill>
                  <a:srgbClr val="3A6483"/>
                </a:solidFill>
              </a:rPr>
              <a:t>21</a:t>
            </a:fld>
            <a:endParaRPr lang="en-US">
              <a:solidFill>
                <a:srgbClr val="3A6483"/>
              </a:solidFill>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Success Rate vs. Orbit Type</a:t>
            </a:r>
          </a:p>
        </p:txBody>
      </p:sp>
      <p:pic>
        <p:nvPicPr>
          <p:cNvPr id="8" name="Imagem 7">
            <a:extLst>
              <a:ext uri="{FF2B5EF4-FFF2-40B4-BE49-F238E27FC236}">
                <a16:creationId xmlns:a16="http://schemas.microsoft.com/office/drawing/2014/main" id="{CF582C8F-1BCB-4738-B50D-A62125EAA684}"/>
              </a:ext>
            </a:extLst>
          </p:cNvPr>
          <p:cNvPicPr>
            <a:picLocks noChangeAspect="1"/>
          </p:cNvPicPr>
          <p:nvPr/>
        </p:nvPicPr>
        <p:blipFill>
          <a:blip r:embed="rId3"/>
          <a:stretch>
            <a:fillRect/>
          </a:stretch>
        </p:blipFill>
        <p:spPr>
          <a:xfrm>
            <a:off x="7235136" y="3877635"/>
            <a:ext cx="3796658" cy="221165"/>
          </a:xfrm>
          <a:prstGeom prst="rect">
            <a:avLst/>
          </a:prstGeom>
        </p:spPr>
      </p:pic>
      <p:pic>
        <p:nvPicPr>
          <p:cNvPr id="9" name="Imagem 8">
            <a:extLst>
              <a:ext uri="{FF2B5EF4-FFF2-40B4-BE49-F238E27FC236}">
                <a16:creationId xmlns:a16="http://schemas.microsoft.com/office/drawing/2014/main" id="{8419FF9C-F6D2-4B3A-AF3A-0BA49BBD6629}"/>
              </a:ext>
            </a:extLst>
          </p:cNvPr>
          <p:cNvPicPr>
            <a:picLocks noChangeAspect="1"/>
          </p:cNvPicPr>
          <p:nvPr/>
        </p:nvPicPr>
        <p:blipFill>
          <a:blip r:embed="rId4"/>
          <a:stretch>
            <a:fillRect/>
          </a:stretch>
        </p:blipFill>
        <p:spPr>
          <a:xfrm>
            <a:off x="6720443" y="3807543"/>
            <a:ext cx="397332" cy="403225"/>
          </a:xfrm>
          <a:prstGeom prst="rect">
            <a:avLst/>
          </a:prstGeom>
        </p:spPr>
      </p:pic>
      <p:pic>
        <p:nvPicPr>
          <p:cNvPr id="11" name="Imagem 10">
            <a:extLst>
              <a:ext uri="{FF2B5EF4-FFF2-40B4-BE49-F238E27FC236}">
                <a16:creationId xmlns:a16="http://schemas.microsoft.com/office/drawing/2014/main" id="{5F65BED1-45A7-4C36-B587-4718BD06C567}"/>
              </a:ext>
            </a:extLst>
          </p:cNvPr>
          <p:cNvPicPr>
            <a:picLocks noChangeAspect="1"/>
          </p:cNvPicPr>
          <p:nvPr/>
        </p:nvPicPr>
        <p:blipFill>
          <a:blip r:embed="rId5"/>
          <a:stretch>
            <a:fillRect/>
          </a:stretch>
        </p:blipFill>
        <p:spPr>
          <a:xfrm>
            <a:off x="770011" y="2090404"/>
            <a:ext cx="5429250" cy="378142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solidFill>
                  <a:srgbClr val="3A6483"/>
                </a:solidFill>
              </a:rPr>
              <a:t>22</a:t>
            </a:fld>
            <a:endParaRPr lang="en-US" dirty="0">
              <a:solidFill>
                <a:srgbClr val="3A6483"/>
              </a:solidFill>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Flight Number vs. Orbit Type</a:t>
            </a:r>
          </a:p>
        </p:txBody>
      </p:sp>
      <p:pic>
        <p:nvPicPr>
          <p:cNvPr id="6" name="Imagem 5">
            <a:extLst>
              <a:ext uri="{FF2B5EF4-FFF2-40B4-BE49-F238E27FC236}">
                <a16:creationId xmlns:a16="http://schemas.microsoft.com/office/drawing/2014/main" id="{57586613-C61F-4C69-B902-88DE538F228A}"/>
              </a:ext>
            </a:extLst>
          </p:cNvPr>
          <p:cNvPicPr>
            <a:picLocks noChangeAspect="1"/>
          </p:cNvPicPr>
          <p:nvPr/>
        </p:nvPicPr>
        <p:blipFill>
          <a:blip r:embed="rId3"/>
          <a:stretch>
            <a:fillRect/>
          </a:stretch>
        </p:blipFill>
        <p:spPr>
          <a:xfrm>
            <a:off x="770011" y="1795494"/>
            <a:ext cx="10687961" cy="405085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solidFill>
                  <a:srgbClr val="3A6483"/>
                </a:solidFill>
              </a:rPr>
              <a:t>23</a:t>
            </a:fld>
            <a:endParaRPr lang="en-US" dirty="0">
              <a:solidFill>
                <a:srgbClr val="3A6483"/>
              </a:solidFill>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Payload vs. Orbit Type</a:t>
            </a:r>
          </a:p>
        </p:txBody>
      </p:sp>
      <p:pic>
        <p:nvPicPr>
          <p:cNvPr id="6" name="Imagem 5">
            <a:extLst>
              <a:ext uri="{FF2B5EF4-FFF2-40B4-BE49-F238E27FC236}">
                <a16:creationId xmlns:a16="http://schemas.microsoft.com/office/drawing/2014/main" id="{47EAD486-1BBE-4DDB-8DDA-2FEF8BF8D1BE}"/>
              </a:ext>
            </a:extLst>
          </p:cNvPr>
          <p:cNvPicPr>
            <a:picLocks noChangeAspect="1"/>
          </p:cNvPicPr>
          <p:nvPr/>
        </p:nvPicPr>
        <p:blipFill>
          <a:blip r:embed="rId3"/>
          <a:stretch>
            <a:fillRect/>
          </a:stretch>
        </p:blipFill>
        <p:spPr>
          <a:xfrm>
            <a:off x="770011" y="1560143"/>
            <a:ext cx="9807825" cy="475920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solidFill>
                  <a:srgbClr val="3A6483"/>
                </a:solidFill>
              </a:rPr>
              <a:t>24</a:t>
            </a:fld>
            <a:endParaRPr lang="en-US" dirty="0">
              <a:solidFill>
                <a:srgbClr val="3A6483"/>
              </a:solidFill>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Launch Success Yearly Trend</a:t>
            </a:r>
          </a:p>
        </p:txBody>
      </p:sp>
      <p:pic>
        <p:nvPicPr>
          <p:cNvPr id="8" name="Imagem 7">
            <a:extLst>
              <a:ext uri="{FF2B5EF4-FFF2-40B4-BE49-F238E27FC236}">
                <a16:creationId xmlns:a16="http://schemas.microsoft.com/office/drawing/2014/main" id="{D5521ACD-540B-457F-9AB5-296EAEE168BD}"/>
              </a:ext>
            </a:extLst>
          </p:cNvPr>
          <p:cNvPicPr>
            <a:picLocks noChangeAspect="1"/>
          </p:cNvPicPr>
          <p:nvPr/>
        </p:nvPicPr>
        <p:blipFill>
          <a:blip r:embed="rId3"/>
          <a:stretch>
            <a:fillRect/>
          </a:stretch>
        </p:blipFill>
        <p:spPr>
          <a:xfrm>
            <a:off x="634677" y="1703711"/>
            <a:ext cx="4857746" cy="3390803"/>
          </a:xfrm>
          <a:prstGeom prst="rect">
            <a:avLst/>
          </a:prstGeom>
        </p:spPr>
      </p:pic>
      <p:sp>
        <p:nvSpPr>
          <p:cNvPr id="9" name="CaixaDeTexto 8">
            <a:extLst>
              <a:ext uri="{FF2B5EF4-FFF2-40B4-BE49-F238E27FC236}">
                <a16:creationId xmlns:a16="http://schemas.microsoft.com/office/drawing/2014/main" id="{016F7816-47BC-455B-8A9B-6D80902FFEBA}"/>
              </a:ext>
            </a:extLst>
          </p:cNvPr>
          <p:cNvSpPr txBox="1"/>
          <p:nvPr/>
        </p:nvSpPr>
        <p:spPr>
          <a:xfrm>
            <a:off x="6350842" y="3259722"/>
            <a:ext cx="5772150" cy="338554"/>
          </a:xfrm>
          <a:prstGeom prst="rect">
            <a:avLst/>
          </a:prstGeom>
          <a:noFill/>
        </p:spPr>
        <p:txBody>
          <a:bodyPr wrap="square" rtlCol="0">
            <a:spAutoFit/>
          </a:bodyPr>
          <a:lstStyle/>
          <a:p>
            <a:r>
              <a:rPr lang="en-US" sz="1600" dirty="0"/>
              <a:t>The success rate increase since 2013 till 2020.</a:t>
            </a: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rgbClr val="3A6483"/>
                </a:solidFill>
              </a:rPr>
              <a:t>25</a:t>
            </a:fld>
            <a:endParaRPr lang="en-US" dirty="0">
              <a:solidFill>
                <a:srgbClr val="3A6483"/>
              </a:solidFill>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All Launch Site Names</a:t>
            </a:r>
          </a:p>
        </p:txBody>
      </p:sp>
      <p:pic>
        <p:nvPicPr>
          <p:cNvPr id="6" name="Imagem 5">
            <a:extLst>
              <a:ext uri="{FF2B5EF4-FFF2-40B4-BE49-F238E27FC236}">
                <a16:creationId xmlns:a16="http://schemas.microsoft.com/office/drawing/2014/main" id="{4AF0360E-1992-44B0-B434-D130566031E2}"/>
              </a:ext>
            </a:extLst>
          </p:cNvPr>
          <p:cNvPicPr>
            <a:picLocks noChangeAspect="1"/>
          </p:cNvPicPr>
          <p:nvPr/>
        </p:nvPicPr>
        <p:blipFill>
          <a:blip r:embed="rId3"/>
          <a:stretch>
            <a:fillRect/>
          </a:stretch>
        </p:blipFill>
        <p:spPr>
          <a:xfrm>
            <a:off x="770011" y="1698786"/>
            <a:ext cx="6420746" cy="628738"/>
          </a:xfrm>
          <a:prstGeom prst="rect">
            <a:avLst/>
          </a:prstGeom>
        </p:spPr>
      </p:pic>
      <p:pic>
        <p:nvPicPr>
          <p:cNvPr id="8" name="Imagem 7">
            <a:extLst>
              <a:ext uri="{FF2B5EF4-FFF2-40B4-BE49-F238E27FC236}">
                <a16:creationId xmlns:a16="http://schemas.microsoft.com/office/drawing/2014/main" id="{9BB38B85-650B-4636-AB49-7E6A1C0D1D7B}"/>
              </a:ext>
            </a:extLst>
          </p:cNvPr>
          <p:cNvPicPr>
            <a:picLocks noChangeAspect="1"/>
          </p:cNvPicPr>
          <p:nvPr/>
        </p:nvPicPr>
        <p:blipFill>
          <a:blip r:embed="rId4"/>
          <a:stretch>
            <a:fillRect/>
          </a:stretch>
        </p:blipFill>
        <p:spPr>
          <a:xfrm>
            <a:off x="8907187" y="1850202"/>
            <a:ext cx="1678221" cy="2476064"/>
          </a:xfrm>
          <a:prstGeom prst="rect">
            <a:avLst/>
          </a:prstGeom>
        </p:spPr>
      </p:pic>
      <p:sp>
        <p:nvSpPr>
          <p:cNvPr id="11" name="Rectangle 2">
            <a:extLst>
              <a:ext uri="{FF2B5EF4-FFF2-40B4-BE49-F238E27FC236}">
                <a16:creationId xmlns:a16="http://schemas.microsoft.com/office/drawing/2014/main" id="{4DC52C69-9DBB-4FD1-B448-731391F18895}"/>
              </a:ext>
            </a:extLst>
          </p:cNvPr>
          <p:cNvSpPr>
            <a:spLocks noChangeArrowheads="1"/>
          </p:cNvSpPr>
          <p:nvPr/>
        </p:nvSpPr>
        <p:spPr bwMode="auto">
          <a:xfrm>
            <a:off x="770011" y="2628119"/>
            <a:ext cx="642074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b="0" i="0" u="none" strike="noStrike" cap="none" normalizeH="0" baseline="0" dirty="0">
                <a:ln>
                  <a:noFill/>
                </a:ln>
                <a:solidFill>
                  <a:srgbClr val="000000"/>
                </a:solidFill>
                <a:effectLst/>
                <a:latin typeface="Abadi" panose="020B0604020104020204" pitchFamily="34" charset="0"/>
                <a:ea typeface="Roboto" pitchFamily="2" charset="0"/>
              </a:rPr>
              <a:t>The </a:t>
            </a:r>
            <a:r>
              <a:rPr kumimoji="0" lang="pt-BR" altLang="pt-BR" i="0" u="none" strike="noStrike" cap="none" normalizeH="0" baseline="0" dirty="0">
                <a:ln>
                  <a:noFill/>
                </a:ln>
                <a:solidFill>
                  <a:srgbClr val="3A6483"/>
                </a:solidFill>
                <a:effectLst/>
                <a:latin typeface="Abadi" panose="020B0604020104020204" pitchFamily="34" charset="0"/>
                <a:ea typeface="Roboto" pitchFamily="2" charset="0"/>
              </a:rPr>
              <a:t>DISTINT</a:t>
            </a:r>
            <a:r>
              <a:rPr kumimoji="0" lang="pt-BR" altLang="pt-BR" b="1" i="0" u="none" strike="noStrike" cap="none" normalizeH="0" baseline="0" dirty="0">
                <a:ln>
                  <a:noFill/>
                </a:ln>
                <a:solidFill>
                  <a:srgbClr val="3A6483"/>
                </a:solidFill>
                <a:effectLst/>
                <a:latin typeface="Abadi" panose="020B0604020104020204" pitchFamily="34" charset="0"/>
                <a:ea typeface="Roboto" pitchFamily="2" charset="0"/>
              </a:rPr>
              <a:t> </a:t>
            </a:r>
            <a:r>
              <a:rPr kumimoji="0" lang="pt-BR" altLang="pt-BR" b="0" i="0" u="none" strike="noStrike" cap="none" normalizeH="0" baseline="0" dirty="0">
                <a:ln>
                  <a:noFill/>
                </a:ln>
                <a:solidFill>
                  <a:srgbClr val="000000"/>
                </a:solidFill>
                <a:effectLst/>
                <a:latin typeface="Abadi" panose="020B0604020104020204" pitchFamily="34" charset="0"/>
                <a:ea typeface="Roboto" pitchFamily="2" charset="0"/>
              </a:rPr>
              <a:t>statement </a:t>
            </a:r>
            <a:r>
              <a:rPr kumimoji="0" lang="pt-BR" altLang="pt-BR" b="0" i="0" u="none" strike="noStrike" cap="none" normalizeH="0" baseline="0" dirty="0" err="1">
                <a:ln>
                  <a:noFill/>
                </a:ln>
                <a:solidFill>
                  <a:srgbClr val="000000"/>
                </a:solidFill>
                <a:effectLst/>
                <a:latin typeface="Abadi" panose="020B0604020104020204" pitchFamily="34" charset="0"/>
                <a:ea typeface="Roboto" pitchFamily="2" charset="0"/>
              </a:rPr>
              <a:t>is</a:t>
            </a:r>
            <a:r>
              <a:rPr kumimoji="0" lang="pt-BR" altLang="pt-BR" b="0" i="0" u="none" strike="noStrike" cap="none" normalizeH="0" baseline="0" dirty="0">
                <a:ln>
                  <a:noFill/>
                </a:ln>
                <a:solidFill>
                  <a:srgbClr val="000000"/>
                </a:solidFill>
                <a:effectLst/>
                <a:latin typeface="Abadi" panose="020B0604020104020204" pitchFamily="34" charset="0"/>
                <a:ea typeface="Roboto" pitchFamily="2" charset="0"/>
              </a:rPr>
              <a:t> used </a:t>
            </a:r>
            <a:r>
              <a:rPr kumimoji="0" lang="pt-BR" altLang="pt-BR" b="0" i="0" u="none" strike="noStrike" cap="none" normalizeH="0" baseline="0" dirty="0" err="1">
                <a:ln>
                  <a:noFill/>
                </a:ln>
                <a:solidFill>
                  <a:srgbClr val="000000"/>
                </a:solidFill>
                <a:effectLst/>
                <a:latin typeface="Abadi" panose="020B0604020104020204" pitchFamily="34" charset="0"/>
                <a:ea typeface="Roboto" pitchFamily="2" charset="0"/>
              </a:rPr>
              <a:t>to</a:t>
            </a:r>
            <a:r>
              <a:rPr kumimoji="0" lang="pt-BR" altLang="pt-BR" b="0" i="0" u="none" strike="noStrike" cap="none" normalizeH="0" baseline="0" dirty="0">
                <a:ln>
                  <a:noFill/>
                </a:ln>
                <a:solidFill>
                  <a:srgbClr val="000000"/>
                </a:solidFill>
                <a:effectLst/>
                <a:latin typeface="Abadi" panose="020B0604020104020204" pitchFamily="34" charset="0"/>
                <a:ea typeface="Roboto" pitchFamily="2" charset="0"/>
              </a:rPr>
              <a:t> </a:t>
            </a:r>
            <a:r>
              <a:rPr kumimoji="0" lang="pt-BR" altLang="pt-BR" b="0" i="0" u="none" strike="noStrike" cap="none" normalizeH="0" baseline="0" dirty="0" err="1">
                <a:ln>
                  <a:noFill/>
                </a:ln>
                <a:solidFill>
                  <a:srgbClr val="000000"/>
                </a:solidFill>
                <a:effectLst/>
                <a:latin typeface="Abadi" panose="020B0604020104020204" pitchFamily="34" charset="0"/>
                <a:ea typeface="Roboto" pitchFamily="2" charset="0"/>
              </a:rPr>
              <a:t>return</a:t>
            </a:r>
            <a:r>
              <a:rPr kumimoji="0" lang="pt-BR" altLang="pt-BR" b="0" i="0" u="none" strike="noStrike" cap="none" normalizeH="0" baseline="0" dirty="0">
                <a:ln>
                  <a:noFill/>
                </a:ln>
                <a:solidFill>
                  <a:srgbClr val="000000"/>
                </a:solidFill>
                <a:effectLst/>
                <a:latin typeface="Abadi" panose="020B0604020104020204" pitchFamily="34" charset="0"/>
                <a:ea typeface="Roboto" pitchFamily="2" charset="0"/>
              </a:rPr>
              <a:t> </a:t>
            </a:r>
            <a:r>
              <a:rPr kumimoji="0" lang="pt-BR" altLang="pt-BR" b="0" i="0" u="none" strike="noStrike" cap="none" normalizeH="0" baseline="0" dirty="0" err="1">
                <a:ln>
                  <a:noFill/>
                </a:ln>
                <a:solidFill>
                  <a:srgbClr val="000000"/>
                </a:solidFill>
                <a:effectLst/>
                <a:latin typeface="Abadi" panose="020B0604020104020204" pitchFamily="34" charset="0"/>
                <a:ea typeface="Roboto" pitchFamily="2" charset="0"/>
              </a:rPr>
              <a:t>only</a:t>
            </a:r>
            <a:r>
              <a:rPr kumimoji="0" lang="pt-BR" altLang="pt-BR" b="0" i="0" u="none" strike="noStrike" cap="none" normalizeH="0" baseline="0" dirty="0">
                <a:ln>
                  <a:noFill/>
                </a:ln>
                <a:solidFill>
                  <a:srgbClr val="000000"/>
                </a:solidFill>
                <a:effectLst/>
                <a:latin typeface="Abadi" panose="020B0604020104020204" pitchFamily="34" charset="0"/>
                <a:ea typeface="Roboto" pitchFamily="2" charset="0"/>
              </a:rPr>
              <a:t> </a:t>
            </a:r>
            <a:r>
              <a:rPr kumimoji="0" lang="pt-BR" altLang="pt-BR" b="0" i="0" u="none" strike="noStrike" cap="none" normalizeH="0" baseline="0" dirty="0" err="1">
                <a:ln>
                  <a:noFill/>
                </a:ln>
                <a:solidFill>
                  <a:srgbClr val="000000"/>
                </a:solidFill>
                <a:effectLst/>
                <a:latin typeface="Abadi" panose="020B0604020104020204" pitchFamily="34" charset="0"/>
                <a:ea typeface="Roboto" pitchFamily="2" charset="0"/>
              </a:rPr>
              <a:t>distinct</a:t>
            </a:r>
            <a:r>
              <a:rPr kumimoji="0" lang="pt-BR" altLang="pt-BR" b="0" i="0" u="none" strike="noStrike" cap="none" normalizeH="0" baseline="0" dirty="0">
                <a:ln>
                  <a:noFill/>
                </a:ln>
                <a:solidFill>
                  <a:srgbClr val="000000"/>
                </a:solidFill>
                <a:effectLst/>
                <a:latin typeface="Abadi" panose="020B0604020104020204" pitchFamily="34" charset="0"/>
                <a:ea typeface="Roboto" pitchFamily="2" charset="0"/>
              </a:rPr>
              <a:t> (</a:t>
            </a:r>
            <a:r>
              <a:rPr kumimoji="0" lang="pt-BR" altLang="pt-BR" b="0" i="0" u="none" strike="noStrike" cap="none" normalizeH="0" baseline="0" dirty="0" err="1">
                <a:ln>
                  <a:noFill/>
                </a:ln>
                <a:solidFill>
                  <a:srgbClr val="000000"/>
                </a:solidFill>
                <a:effectLst/>
                <a:latin typeface="Abadi" panose="020B0604020104020204" pitchFamily="34" charset="0"/>
                <a:ea typeface="Roboto" pitchFamily="2" charset="0"/>
              </a:rPr>
              <a:t>different</a:t>
            </a:r>
            <a:r>
              <a:rPr kumimoji="0" lang="pt-BR" altLang="pt-BR" b="0" i="0" u="none" strike="noStrike" cap="none" normalizeH="0" baseline="0" dirty="0">
                <a:ln>
                  <a:noFill/>
                </a:ln>
                <a:solidFill>
                  <a:srgbClr val="000000"/>
                </a:solidFill>
                <a:effectLst/>
                <a:latin typeface="Abadi" panose="020B0604020104020204" pitchFamily="34" charset="0"/>
                <a:ea typeface="Roboto" pitchFamily="2" charset="0"/>
              </a:rPr>
              <a:t>) </a:t>
            </a:r>
            <a:r>
              <a:rPr kumimoji="0" lang="pt-BR" altLang="pt-BR" b="0" i="0" u="none" strike="noStrike" cap="none" normalizeH="0" baseline="0" dirty="0" err="1">
                <a:ln>
                  <a:noFill/>
                </a:ln>
                <a:solidFill>
                  <a:srgbClr val="000000"/>
                </a:solidFill>
                <a:effectLst/>
                <a:latin typeface="Abadi" panose="020B0604020104020204" pitchFamily="34" charset="0"/>
                <a:ea typeface="Roboto" pitchFamily="2" charset="0"/>
              </a:rPr>
              <a:t>values</a:t>
            </a:r>
            <a:r>
              <a:rPr kumimoji="0" lang="pt-BR" altLang="pt-BR" b="0" i="0" u="none" strike="noStrike" cap="none" normalizeH="0" baseline="0" dirty="0">
                <a:ln>
                  <a:noFill/>
                </a:ln>
                <a:solidFill>
                  <a:srgbClr val="000000"/>
                </a:solidFill>
                <a:effectLst/>
                <a:latin typeface="Abadi" panose="020B0604020104020204" pitchFamily="34" charset="0"/>
                <a:ea typeface="Roboto" pitchFamily="2" charset="0"/>
              </a:rPr>
              <a:t>.</a:t>
            </a:r>
            <a:r>
              <a:rPr kumimoji="0" lang="pt-BR" altLang="pt-BR" b="0" i="0" u="none" strike="noStrike" cap="none" normalizeH="0" baseline="0" dirty="0">
                <a:ln>
                  <a:noFill/>
                </a:ln>
                <a:solidFill>
                  <a:schemeClr val="tx1"/>
                </a:solidFill>
                <a:effectLst/>
                <a:latin typeface="Abadi" panose="020B0604020104020204" pitchFamily="34" charset="0"/>
                <a:ea typeface="Roboto" pitchFamily="2" charset="0"/>
              </a:rPr>
              <a:t> </a:t>
            </a:r>
            <a:r>
              <a:rPr kumimoji="0" lang="en-US" altLang="pt-BR" b="0" i="0" u="none" strike="noStrike" cap="none" normalizeH="0" baseline="0" dirty="0">
                <a:ln>
                  <a:noFill/>
                </a:ln>
                <a:solidFill>
                  <a:schemeClr val="tx1"/>
                </a:solidFill>
                <a:effectLst/>
                <a:latin typeface="Abadi" panose="020B0604020104020204" pitchFamily="34" charset="0"/>
                <a:ea typeface="Roboto" pitchFamily="2" charset="0"/>
              </a:rPr>
              <a:t>Inside the SpaceX table, the column </a:t>
            </a:r>
            <a:r>
              <a:rPr kumimoji="0" lang="en-US" altLang="pt-BR" b="0" i="0" u="none" strike="noStrike" cap="none" normalizeH="0" baseline="0" dirty="0" err="1">
                <a:ln>
                  <a:noFill/>
                </a:ln>
                <a:solidFill>
                  <a:schemeClr val="tx1"/>
                </a:solidFill>
                <a:effectLst/>
                <a:latin typeface="Abadi" panose="020B0604020104020204" pitchFamily="34" charset="0"/>
                <a:ea typeface="Roboto" pitchFamily="2" charset="0"/>
              </a:rPr>
              <a:t>Launch_Sites</a:t>
            </a:r>
            <a:r>
              <a:rPr kumimoji="0" lang="en-US" altLang="pt-BR" b="0" i="0" u="none" strike="noStrike" cap="none" normalizeH="0" baseline="0" dirty="0">
                <a:ln>
                  <a:noFill/>
                </a:ln>
                <a:solidFill>
                  <a:schemeClr val="tx1"/>
                </a:solidFill>
                <a:effectLst/>
                <a:latin typeface="Abadi" panose="020B0604020104020204" pitchFamily="34" charset="0"/>
                <a:ea typeface="Roboto" pitchFamily="2" charset="0"/>
              </a:rPr>
              <a:t> contained many duplicate values; and in our case we just want to list the different (distinct) values.</a:t>
            </a:r>
            <a:endParaRPr kumimoji="0" lang="pt-BR" altLang="pt-BR" b="0" i="0" u="none" strike="noStrike" cap="none" normalizeH="0" baseline="0" dirty="0">
              <a:ln>
                <a:noFill/>
              </a:ln>
              <a:solidFill>
                <a:schemeClr val="tx1"/>
              </a:solidFill>
              <a:effectLst/>
              <a:latin typeface="Abadi" panose="020B0604020104020204" pitchFamily="34" charset="0"/>
              <a:ea typeface="Roboto" pitchFamily="2" charset="0"/>
            </a:endParaRPr>
          </a:p>
        </p:txBody>
      </p:sp>
      <p:grpSp>
        <p:nvGrpSpPr>
          <p:cNvPr id="17" name="Agrupar 16">
            <a:extLst>
              <a:ext uri="{FF2B5EF4-FFF2-40B4-BE49-F238E27FC236}">
                <a16:creationId xmlns:a16="http://schemas.microsoft.com/office/drawing/2014/main" id="{813892D1-5330-4862-BE3E-AFC77FFA4C82}"/>
              </a:ext>
            </a:extLst>
          </p:cNvPr>
          <p:cNvGrpSpPr/>
          <p:nvPr/>
        </p:nvGrpSpPr>
        <p:grpSpPr>
          <a:xfrm>
            <a:off x="7478688" y="1936955"/>
            <a:ext cx="1090737" cy="179501"/>
            <a:chOff x="7507201" y="1936955"/>
            <a:chExt cx="1090737" cy="179501"/>
          </a:xfrm>
        </p:grpSpPr>
        <p:sp>
          <p:nvSpPr>
            <p:cNvPr id="12" name="Seta: Divisa 11">
              <a:extLst>
                <a:ext uri="{FF2B5EF4-FFF2-40B4-BE49-F238E27FC236}">
                  <a16:creationId xmlns:a16="http://schemas.microsoft.com/office/drawing/2014/main" id="{0CA6BA28-DF63-405F-BE2F-4AE96C62000C}"/>
                </a:ext>
              </a:extLst>
            </p:cNvPr>
            <p:cNvSpPr/>
            <p:nvPr/>
          </p:nvSpPr>
          <p:spPr>
            <a:xfrm>
              <a:off x="7507201" y="1936956"/>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Seta: Divisa 12">
              <a:extLst>
                <a:ext uri="{FF2B5EF4-FFF2-40B4-BE49-F238E27FC236}">
                  <a16:creationId xmlns:a16="http://schemas.microsoft.com/office/drawing/2014/main" id="{4CF790BE-C1D2-42BB-90FD-FF96078707EC}"/>
                </a:ext>
              </a:extLst>
            </p:cNvPr>
            <p:cNvSpPr/>
            <p:nvPr/>
          </p:nvSpPr>
          <p:spPr>
            <a:xfrm>
              <a:off x="7753498" y="1936956"/>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Seta: Divisa 13">
              <a:extLst>
                <a:ext uri="{FF2B5EF4-FFF2-40B4-BE49-F238E27FC236}">
                  <a16:creationId xmlns:a16="http://schemas.microsoft.com/office/drawing/2014/main" id="{7246D4F0-04B3-4047-9F24-1DE6BDC3F117}"/>
                </a:ext>
              </a:extLst>
            </p:cNvPr>
            <p:cNvSpPr/>
            <p:nvPr/>
          </p:nvSpPr>
          <p:spPr>
            <a:xfrm>
              <a:off x="8210943" y="1936955"/>
              <a:ext cx="230786" cy="179500"/>
            </a:xfrm>
            <a:prstGeom prst="chevron">
              <a:avLst/>
            </a:prstGeom>
            <a:solidFill>
              <a:srgbClr val="66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Seta: Divisa 14">
              <a:extLst>
                <a:ext uri="{FF2B5EF4-FFF2-40B4-BE49-F238E27FC236}">
                  <a16:creationId xmlns:a16="http://schemas.microsoft.com/office/drawing/2014/main" id="{59C96B7E-3983-42CE-B815-2799EA44940B}"/>
                </a:ext>
              </a:extLst>
            </p:cNvPr>
            <p:cNvSpPr/>
            <p:nvPr/>
          </p:nvSpPr>
          <p:spPr>
            <a:xfrm>
              <a:off x="7993736" y="1936955"/>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Seta: Divisa 15">
              <a:extLst>
                <a:ext uri="{FF2B5EF4-FFF2-40B4-BE49-F238E27FC236}">
                  <a16:creationId xmlns:a16="http://schemas.microsoft.com/office/drawing/2014/main" id="{B05A0372-715F-4554-A3CC-F5B885419A2F}"/>
                </a:ext>
              </a:extLst>
            </p:cNvPr>
            <p:cNvSpPr/>
            <p:nvPr/>
          </p:nvSpPr>
          <p:spPr>
            <a:xfrm>
              <a:off x="8447979" y="1971245"/>
              <a:ext cx="149959" cy="116635"/>
            </a:xfrm>
            <a:prstGeom prst="chevron">
              <a:avLst/>
            </a:prstGeom>
            <a:solidFill>
              <a:srgbClr val="66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biLevel thresh="75000"/>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rgbClr val="3A6483"/>
                </a:solidFill>
              </a:rPr>
              <a:t>26</a:t>
            </a:fld>
            <a:endParaRPr lang="en-US" dirty="0">
              <a:solidFill>
                <a:srgbClr val="3A6483"/>
              </a:solidFill>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Launch Site Names Begin with 'CCA'</a:t>
            </a:r>
          </a:p>
        </p:txBody>
      </p:sp>
      <p:pic>
        <p:nvPicPr>
          <p:cNvPr id="6" name="Imagem 5">
            <a:extLst>
              <a:ext uri="{FF2B5EF4-FFF2-40B4-BE49-F238E27FC236}">
                <a16:creationId xmlns:a16="http://schemas.microsoft.com/office/drawing/2014/main" id="{47AAA1D3-F71C-4B01-A7D7-44D63B3F1773}"/>
              </a:ext>
            </a:extLst>
          </p:cNvPr>
          <p:cNvPicPr>
            <a:picLocks noChangeAspect="1"/>
          </p:cNvPicPr>
          <p:nvPr/>
        </p:nvPicPr>
        <p:blipFill>
          <a:blip r:embed="rId4"/>
          <a:stretch>
            <a:fillRect/>
          </a:stretch>
        </p:blipFill>
        <p:spPr>
          <a:xfrm>
            <a:off x="770012" y="1755647"/>
            <a:ext cx="7046634" cy="590632"/>
          </a:xfrm>
          <a:prstGeom prst="rect">
            <a:avLst/>
          </a:prstGeom>
        </p:spPr>
      </p:pic>
      <p:grpSp>
        <p:nvGrpSpPr>
          <p:cNvPr id="18" name="Agrupar 17">
            <a:extLst>
              <a:ext uri="{FF2B5EF4-FFF2-40B4-BE49-F238E27FC236}">
                <a16:creationId xmlns:a16="http://schemas.microsoft.com/office/drawing/2014/main" id="{F91485FA-A438-425A-B893-031BBD55C094}"/>
              </a:ext>
            </a:extLst>
          </p:cNvPr>
          <p:cNvGrpSpPr/>
          <p:nvPr/>
        </p:nvGrpSpPr>
        <p:grpSpPr>
          <a:xfrm>
            <a:off x="7988982" y="1936956"/>
            <a:ext cx="846401" cy="667881"/>
            <a:chOff x="7988982" y="1936956"/>
            <a:chExt cx="846401" cy="667881"/>
          </a:xfrm>
        </p:grpSpPr>
        <p:sp>
          <p:nvSpPr>
            <p:cNvPr id="9" name="Seta: Divisa 8">
              <a:extLst>
                <a:ext uri="{FF2B5EF4-FFF2-40B4-BE49-F238E27FC236}">
                  <a16:creationId xmlns:a16="http://schemas.microsoft.com/office/drawing/2014/main" id="{B17B9C17-AB3C-47CB-B548-58B3E26A64E2}"/>
                </a:ext>
              </a:extLst>
            </p:cNvPr>
            <p:cNvSpPr/>
            <p:nvPr/>
          </p:nvSpPr>
          <p:spPr>
            <a:xfrm>
              <a:off x="7988982" y="1936956"/>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Seta: Divisa 9">
              <a:extLst>
                <a:ext uri="{FF2B5EF4-FFF2-40B4-BE49-F238E27FC236}">
                  <a16:creationId xmlns:a16="http://schemas.microsoft.com/office/drawing/2014/main" id="{D8F4B375-7C08-4E43-B5B5-8836E5170039}"/>
                </a:ext>
              </a:extLst>
            </p:cNvPr>
            <p:cNvSpPr/>
            <p:nvPr/>
          </p:nvSpPr>
          <p:spPr>
            <a:xfrm>
              <a:off x="8235279" y="1936956"/>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Seta: Divisa 10">
              <a:extLst>
                <a:ext uri="{FF2B5EF4-FFF2-40B4-BE49-F238E27FC236}">
                  <a16:creationId xmlns:a16="http://schemas.microsoft.com/office/drawing/2014/main" id="{4A593A9D-E224-4C9D-B390-CE192AC7A717}"/>
                </a:ext>
              </a:extLst>
            </p:cNvPr>
            <p:cNvSpPr/>
            <p:nvPr/>
          </p:nvSpPr>
          <p:spPr>
            <a:xfrm rot="4531450">
              <a:off x="8630240" y="2244585"/>
              <a:ext cx="230786" cy="179500"/>
            </a:xfrm>
            <a:prstGeom prst="chevron">
              <a:avLst/>
            </a:prstGeom>
            <a:solidFill>
              <a:srgbClr val="66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Seta: Divisa 11">
              <a:extLst>
                <a:ext uri="{FF2B5EF4-FFF2-40B4-BE49-F238E27FC236}">
                  <a16:creationId xmlns:a16="http://schemas.microsoft.com/office/drawing/2014/main" id="{C0742AD5-35F0-4743-A841-F35BF946CE79}"/>
                </a:ext>
              </a:extLst>
            </p:cNvPr>
            <p:cNvSpPr/>
            <p:nvPr/>
          </p:nvSpPr>
          <p:spPr>
            <a:xfrm rot="2153314">
              <a:off x="8492105" y="2039378"/>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Seta: Divisa 12">
              <a:extLst>
                <a:ext uri="{FF2B5EF4-FFF2-40B4-BE49-F238E27FC236}">
                  <a16:creationId xmlns:a16="http://schemas.microsoft.com/office/drawing/2014/main" id="{616E95BE-33C0-487C-AA19-770D136CA47F}"/>
                </a:ext>
              </a:extLst>
            </p:cNvPr>
            <p:cNvSpPr/>
            <p:nvPr/>
          </p:nvSpPr>
          <p:spPr>
            <a:xfrm rot="5400000">
              <a:off x="8698110" y="2471540"/>
              <a:ext cx="149959" cy="116635"/>
            </a:xfrm>
            <a:prstGeom prst="chevron">
              <a:avLst/>
            </a:prstGeom>
            <a:solidFill>
              <a:srgbClr val="66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5" name="Imagem 14">
            <a:extLst>
              <a:ext uri="{FF2B5EF4-FFF2-40B4-BE49-F238E27FC236}">
                <a16:creationId xmlns:a16="http://schemas.microsoft.com/office/drawing/2014/main" id="{A40E8207-212B-49FA-9C01-C63CC14088BB}"/>
              </a:ext>
            </a:extLst>
          </p:cNvPr>
          <p:cNvPicPr>
            <a:picLocks noChangeAspect="1"/>
          </p:cNvPicPr>
          <p:nvPr/>
        </p:nvPicPr>
        <p:blipFill>
          <a:blip r:embed="rId5"/>
          <a:stretch>
            <a:fillRect/>
          </a:stretch>
        </p:blipFill>
        <p:spPr>
          <a:xfrm>
            <a:off x="836378" y="2835079"/>
            <a:ext cx="10245213" cy="2308101"/>
          </a:xfrm>
          <a:prstGeom prst="rect">
            <a:avLst/>
          </a:prstGeom>
        </p:spPr>
      </p:pic>
      <p:sp>
        <p:nvSpPr>
          <p:cNvPr id="17" name="Rectangle 2">
            <a:extLst>
              <a:ext uri="{FF2B5EF4-FFF2-40B4-BE49-F238E27FC236}">
                <a16:creationId xmlns:a16="http://schemas.microsoft.com/office/drawing/2014/main" id="{30DFB140-FCBD-43CE-9FCA-934C6ECCF949}"/>
              </a:ext>
            </a:extLst>
          </p:cNvPr>
          <p:cNvSpPr>
            <a:spLocks noChangeArrowheads="1"/>
          </p:cNvSpPr>
          <p:nvPr/>
        </p:nvSpPr>
        <p:spPr bwMode="auto">
          <a:xfrm>
            <a:off x="770011" y="5456041"/>
            <a:ext cx="1024521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pt-BR" sz="1600" b="0" i="0" u="none" strike="noStrike" cap="none" normalizeH="0" baseline="0" dirty="0">
                <a:ln>
                  <a:noFill/>
                </a:ln>
                <a:solidFill>
                  <a:schemeClr val="bg2">
                    <a:lumMod val="25000"/>
                  </a:schemeClr>
                </a:solidFill>
                <a:effectLst/>
                <a:latin typeface="Abadi" panose="020B0604020104020204" pitchFamily="34" charset="0"/>
                <a:ea typeface="Roboto" pitchFamily="2" charset="0"/>
              </a:rPr>
              <a:t>The SQL </a:t>
            </a:r>
            <a:r>
              <a:rPr kumimoji="0" lang="en-US" altLang="pt-BR" sz="1600" b="0" i="0" u="none" strike="noStrike" cap="none" normalizeH="0" baseline="0" dirty="0">
                <a:ln>
                  <a:noFill/>
                </a:ln>
                <a:solidFill>
                  <a:srgbClr val="3A6483"/>
                </a:solidFill>
                <a:effectLst/>
                <a:latin typeface="Abadi" panose="020B0604020104020204" pitchFamily="34" charset="0"/>
                <a:ea typeface="Roboto" pitchFamily="2" charset="0"/>
              </a:rPr>
              <a:t>SELECT LIMIT </a:t>
            </a:r>
            <a:r>
              <a:rPr kumimoji="0" lang="en-US" altLang="pt-BR" sz="1600" b="0" i="0" u="none" strike="noStrike" cap="none" normalizeH="0" baseline="0" dirty="0">
                <a:ln>
                  <a:noFill/>
                </a:ln>
                <a:solidFill>
                  <a:schemeClr val="bg2">
                    <a:lumMod val="25000"/>
                  </a:schemeClr>
                </a:solidFill>
                <a:effectLst/>
                <a:latin typeface="Abadi" panose="020B0604020104020204" pitchFamily="34" charset="0"/>
                <a:ea typeface="Roboto" pitchFamily="2" charset="0"/>
              </a:rPr>
              <a:t>statement is used to retrieve records from one or more tables in a database and limit the number of records returned based on a limit value. The </a:t>
            </a:r>
            <a:r>
              <a:rPr kumimoji="0" lang="en-US" altLang="pt-BR" sz="1600" b="0" i="0" u="none" strike="noStrike" cap="none" normalizeH="0" baseline="0" dirty="0">
                <a:ln>
                  <a:noFill/>
                </a:ln>
                <a:solidFill>
                  <a:srgbClr val="3A6483"/>
                </a:solidFill>
                <a:effectLst/>
                <a:latin typeface="Abadi" panose="020B0604020104020204" pitchFamily="34" charset="0"/>
                <a:ea typeface="Roboto" pitchFamily="2" charset="0"/>
              </a:rPr>
              <a:t>LIKE</a:t>
            </a:r>
            <a:r>
              <a:rPr kumimoji="0" lang="en-US" altLang="pt-BR" sz="1600" b="0" i="0" u="none" strike="noStrike" cap="none" normalizeH="0" baseline="0" dirty="0">
                <a:ln>
                  <a:noFill/>
                </a:ln>
                <a:solidFill>
                  <a:schemeClr val="bg2">
                    <a:lumMod val="25000"/>
                  </a:schemeClr>
                </a:solidFill>
                <a:effectLst/>
                <a:latin typeface="Abadi" panose="020B0604020104020204" pitchFamily="34" charset="0"/>
                <a:ea typeface="Roboto" pitchFamily="2" charset="0"/>
              </a:rPr>
              <a:t> command is used in a WHERE clause to search for a specified pattern in a column.</a:t>
            </a:r>
            <a:endParaRPr kumimoji="0" lang="pt-BR" altLang="pt-BR" sz="1600" b="0" i="0" u="none" strike="noStrike" cap="none" normalizeH="0" baseline="0" dirty="0">
              <a:ln>
                <a:noFill/>
              </a:ln>
              <a:solidFill>
                <a:schemeClr val="bg2">
                  <a:lumMod val="25000"/>
                </a:schemeClr>
              </a:solidFill>
              <a:effectLst/>
              <a:latin typeface="Abadi" panose="020B0604020104020204" pitchFamily="34" charset="0"/>
              <a:ea typeface="Roboto" pitchFamily="2" charset="0"/>
            </a:endParaRP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rgbClr val="3A6483"/>
                </a:solidFill>
              </a:rPr>
              <a:t>27</a:t>
            </a:fld>
            <a:endParaRPr lang="en-US" dirty="0">
              <a:solidFill>
                <a:srgbClr val="3A6483"/>
              </a:solidFill>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Total Payload Mass</a:t>
            </a:r>
          </a:p>
        </p:txBody>
      </p:sp>
      <p:sp>
        <p:nvSpPr>
          <p:cNvPr id="15" name="Rectangle 2">
            <a:extLst>
              <a:ext uri="{FF2B5EF4-FFF2-40B4-BE49-F238E27FC236}">
                <a16:creationId xmlns:a16="http://schemas.microsoft.com/office/drawing/2014/main" id="{81C32470-2D09-450F-B190-CA95262C6DBF}"/>
              </a:ext>
            </a:extLst>
          </p:cNvPr>
          <p:cNvSpPr>
            <a:spLocks noChangeArrowheads="1"/>
          </p:cNvSpPr>
          <p:nvPr/>
        </p:nvSpPr>
        <p:spPr bwMode="auto">
          <a:xfrm>
            <a:off x="770011" y="5580961"/>
            <a:ext cx="102452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pt-BR" sz="1600" b="0" i="0" u="none" strike="noStrike" cap="none" normalizeH="0" baseline="0" dirty="0">
                <a:ln>
                  <a:noFill/>
                </a:ln>
                <a:solidFill>
                  <a:schemeClr val="bg2">
                    <a:lumMod val="25000"/>
                  </a:schemeClr>
                </a:solidFill>
                <a:effectLst/>
                <a:latin typeface="Abadi" panose="020B0604020104020204" pitchFamily="34" charset="0"/>
                <a:ea typeface="Roboto" pitchFamily="2" charset="0"/>
              </a:rPr>
              <a:t>The </a:t>
            </a:r>
            <a:r>
              <a:rPr kumimoji="0" lang="en-US" altLang="pt-BR" sz="1600" b="0" i="0" u="none" strike="noStrike" cap="none" normalizeH="0" baseline="0" dirty="0">
                <a:ln>
                  <a:noFill/>
                </a:ln>
                <a:solidFill>
                  <a:srgbClr val="3A6483"/>
                </a:solidFill>
                <a:effectLst/>
                <a:latin typeface="Abadi" panose="020B0604020104020204" pitchFamily="34" charset="0"/>
                <a:ea typeface="Roboto" pitchFamily="2" charset="0"/>
              </a:rPr>
              <a:t>SUM() </a:t>
            </a:r>
            <a:r>
              <a:rPr kumimoji="0" lang="en-US" altLang="pt-BR" sz="1600" b="0" i="0" u="none" strike="noStrike" cap="none" normalizeH="0" baseline="0" dirty="0">
                <a:ln>
                  <a:noFill/>
                </a:ln>
                <a:solidFill>
                  <a:schemeClr val="bg2">
                    <a:lumMod val="25000"/>
                  </a:schemeClr>
                </a:solidFill>
                <a:effectLst/>
                <a:latin typeface="Abadi" panose="020B0604020104020204" pitchFamily="34" charset="0"/>
                <a:ea typeface="Roboto" pitchFamily="2" charset="0"/>
              </a:rPr>
              <a:t>function returns the total sum of a numeric column. </a:t>
            </a:r>
            <a:endParaRPr kumimoji="0" lang="pt-BR" altLang="pt-BR" sz="1600" b="0" i="0" u="none" strike="noStrike" cap="none" normalizeH="0" baseline="0" dirty="0">
              <a:ln>
                <a:noFill/>
              </a:ln>
              <a:solidFill>
                <a:srgbClr val="3A6483"/>
              </a:solidFill>
              <a:effectLst/>
              <a:latin typeface="Abadi" panose="020B0604020104020204" pitchFamily="34" charset="0"/>
              <a:ea typeface="Roboto" pitchFamily="2" charset="0"/>
            </a:endParaRPr>
          </a:p>
        </p:txBody>
      </p:sp>
      <p:pic>
        <p:nvPicPr>
          <p:cNvPr id="17" name="Imagem 16">
            <a:extLst>
              <a:ext uri="{FF2B5EF4-FFF2-40B4-BE49-F238E27FC236}">
                <a16:creationId xmlns:a16="http://schemas.microsoft.com/office/drawing/2014/main" id="{081770DD-D251-4E1C-AB47-8DBD294BFD96}"/>
              </a:ext>
            </a:extLst>
          </p:cNvPr>
          <p:cNvPicPr>
            <a:picLocks noChangeAspect="1"/>
          </p:cNvPicPr>
          <p:nvPr/>
        </p:nvPicPr>
        <p:blipFill>
          <a:blip r:embed="rId3"/>
          <a:stretch>
            <a:fillRect/>
          </a:stretch>
        </p:blipFill>
        <p:spPr>
          <a:xfrm>
            <a:off x="770011" y="1735668"/>
            <a:ext cx="7038975" cy="971550"/>
          </a:xfrm>
          <a:prstGeom prst="rect">
            <a:avLst/>
          </a:prstGeom>
        </p:spPr>
      </p:pic>
      <p:pic>
        <p:nvPicPr>
          <p:cNvPr id="14" name="Imagem 13">
            <a:extLst>
              <a:ext uri="{FF2B5EF4-FFF2-40B4-BE49-F238E27FC236}">
                <a16:creationId xmlns:a16="http://schemas.microsoft.com/office/drawing/2014/main" id="{27AFA9DF-D3BE-46DA-A095-6EDE096E4D7A}"/>
              </a:ext>
            </a:extLst>
          </p:cNvPr>
          <p:cNvPicPr>
            <a:picLocks noChangeAspect="1"/>
          </p:cNvPicPr>
          <p:nvPr/>
        </p:nvPicPr>
        <p:blipFill>
          <a:blip r:embed="rId4"/>
          <a:stretch>
            <a:fillRect/>
          </a:stretch>
        </p:blipFill>
        <p:spPr>
          <a:xfrm>
            <a:off x="5260260" y="2255439"/>
            <a:ext cx="3392130" cy="856715"/>
          </a:xfrm>
          <a:prstGeom prst="rect">
            <a:avLst/>
          </a:prstGeom>
        </p:spPr>
      </p:pic>
      <p:grpSp>
        <p:nvGrpSpPr>
          <p:cNvPr id="7" name="Agrupar 6">
            <a:extLst>
              <a:ext uri="{FF2B5EF4-FFF2-40B4-BE49-F238E27FC236}">
                <a16:creationId xmlns:a16="http://schemas.microsoft.com/office/drawing/2014/main" id="{7C7BF610-DF2F-4C9C-9753-3463FD9EEB18}"/>
              </a:ext>
            </a:extLst>
          </p:cNvPr>
          <p:cNvGrpSpPr/>
          <p:nvPr/>
        </p:nvGrpSpPr>
        <p:grpSpPr>
          <a:xfrm>
            <a:off x="7808986" y="1901379"/>
            <a:ext cx="417930" cy="329782"/>
            <a:chOff x="7988982" y="1936956"/>
            <a:chExt cx="846401" cy="667881"/>
          </a:xfrm>
        </p:grpSpPr>
        <p:sp>
          <p:nvSpPr>
            <p:cNvPr id="8" name="Seta: Divisa 7">
              <a:extLst>
                <a:ext uri="{FF2B5EF4-FFF2-40B4-BE49-F238E27FC236}">
                  <a16:creationId xmlns:a16="http://schemas.microsoft.com/office/drawing/2014/main" id="{2366B985-0EB3-42C8-AFE7-64A406DA97F9}"/>
                </a:ext>
              </a:extLst>
            </p:cNvPr>
            <p:cNvSpPr/>
            <p:nvPr/>
          </p:nvSpPr>
          <p:spPr>
            <a:xfrm>
              <a:off x="7988982" y="1936956"/>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Seta: Divisa 8">
              <a:extLst>
                <a:ext uri="{FF2B5EF4-FFF2-40B4-BE49-F238E27FC236}">
                  <a16:creationId xmlns:a16="http://schemas.microsoft.com/office/drawing/2014/main" id="{EC7DD6C2-0982-4588-80FB-30B923629E96}"/>
                </a:ext>
              </a:extLst>
            </p:cNvPr>
            <p:cNvSpPr/>
            <p:nvPr/>
          </p:nvSpPr>
          <p:spPr>
            <a:xfrm>
              <a:off x="8235279" y="1936956"/>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Seta: Divisa 9">
              <a:extLst>
                <a:ext uri="{FF2B5EF4-FFF2-40B4-BE49-F238E27FC236}">
                  <a16:creationId xmlns:a16="http://schemas.microsoft.com/office/drawing/2014/main" id="{9DAC8E24-A8B0-4777-B76E-9C4B9B3A2979}"/>
                </a:ext>
              </a:extLst>
            </p:cNvPr>
            <p:cNvSpPr/>
            <p:nvPr/>
          </p:nvSpPr>
          <p:spPr>
            <a:xfrm rot="4531450">
              <a:off x="8630240" y="2244585"/>
              <a:ext cx="230786" cy="179500"/>
            </a:xfrm>
            <a:prstGeom prst="chevron">
              <a:avLst/>
            </a:prstGeom>
            <a:solidFill>
              <a:srgbClr val="66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Seta: Divisa 10">
              <a:extLst>
                <a:ext uri="{FF2B5EF4-FFF2-40B4-BE49-F238E27FC236}">
                  <a16:creationId xmlns:a16="http://schemas.microsoft.com/office/drawing/2014/main" id="{348CCC6E-22EE-47F4-9838-276D28483CC2}"/>
                </a:ext>
              </a:extLst>
            </p:cNvPr>
            <p:cNvSpPr/>
            <p:nvPr/>
          </p:nvSpPr>
          <p:spPr>
            <a:xfrm rot="2153314">
              <a:off x="8492105" y="2039378"/>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Seta: Divisa 11">
              <a:extLst>
                <a:ext uri="{FF2B5EF4-FFF2-40B4-BE49-F238E27FC236}">
                  <a16:creationId xmlns:a16="http://schemas.microsoft.com/office/drawing/2014/main" id="{89C8D071-94A6-48C3-BB12-1EC2B10F48EE}"/>
                </a:ext>
              </a:extLst>
            </p:cNvPr>
            <p:cNvSpPr/>
            <p:nvPr/>
          </p:nvSpPr>
          <p:spPr>
            <a:xfrm rot="5400000">
              <a:off x="8698110" y="2471540"/>
              <a:ext cx="149959" cy="116635"/>
            </a:xfrm>
            <a:prstGeom prst="chevron">
              <a:avLst/>
            </a:prstGeom>
            <a:solidFill>
              <a:srgbClr val="66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rgbClr val="3A6483"/>
                </a:solidFill>
              </a:rPr>
              <a:t>28</a:t>
            </a:fld>
            <a:endParaRPr lang="en-US" dirty="0">
              <a:solidFill>
                <a:srgbClr val="3A6483"/>
              </a:solidFill>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Average Payload Mass by F9 v1.1</a:t>
            </a:r>
          </a:p>
        </p:txBody>
      </p:sp>
      <p:pic>
        <p:nvPicPr>
          <p:cNvPr id="6" name="Imagem 5">
            <a:extLst>
              <a:ext uri="{FF2B5EF4-FFF2-40B4-BE49-F238E27FC236}">
                <a16:creationId xmlns:a16="http://schemas.microsoft.com/office/drawing/2014/main" id="{B1819354-FA79-41B5-A8BF-E8A04E007123}"/>
              </a:ext>
            </a:extLst>
          </p:cNvPr>
          <p:cNvPicPr>
            <a:picLocks noChangeAspect="1"/>
          </p:cNvPicPr>
          <p:nvPr/>
        </p:nvPicPr>
        <p:blipFill>
          <a:blip r:embed="rId3"/>
          <a:stretch>
            <a:fillRect/>
          </a:stretch>
        </p:blipFill>
        <p:spPr>
          <a:xfrm>
            <a:off x="770011" y="1760816"/>
            <a:ext cx="6287377" cy="552527"/>
          </a:xfrm>
          <a:prstGeom prst="rect">
            <a:avLst/>
          </a:prstGeom>
        </p:spPr>
      </p:pic>
      <p:pic>
        <p:nvPicPr>
          <p:cNvPr id="10" name="Imagem 9">
            <a:extLst>
              <a:ext uri="{FF2B5EF4-FFF2-40B4-BE49-F238E27FC236}">
                <a16:creationId xmlns:a16="http://schemas.microsoft.com/office/drawing/2014/main" id="{D67A91EC-C3D3-49AE-A949-02530C6F4C82}"/>
              </a:ext>
            </a:extLst>
          </p:cNvPr>
          <p:cNvPicPr>
            <a:picLocks noChangeAspect="1"/>
          </p:cNvPicPr>
          <p:nvPr/>
        </p:nvPicPr>
        <p:blipFill>
          <a:blip r:embed="rId4"/>
          <a:stretch>
            <a:fillRect/>
          </a:stretch>
        </p:blipFill>
        <p:spPr>
          <a:xfrm>
            <a:off x="5923280" y="2796858"/>
            <a:ext cx="4944108" cy="828138"/>
          </a:xfrm>
          <a:prstGeom prst="rect">
            <a:avLst/>
          </a:prstGeom>
        </p:spPr>
      </p:pic>
      <p:grpSp>
        <p:nvGrpSpPr>
          <p:cNvPr id="11" name="Agrupar 10">
            <a:extLst>
              <a:ext uri="{FF2B5EF4-FFF2-40B4-BE49-F238E27FC236}">
                <a16:creationId xmlns:a16="http://schemas.microsoft.com/office/drawing/2014/main" id="{68F0E3B7-8EB3-4744-B84F-159034ED415D}"/>
              </a:ext>
            </a:extLst>
          </p:cNvPr>
          <p:cNvGrpSpPr/>
          <p:nvPr/>
        </p:nvGrpSpPr>
        <p:grpSpPr>
          <a:xfrm>
            <a:off x="7318422" y="1936956"/>
            <a:ext cx="846401" cy="667881"/>
            <a:chOff x="7988982" y="1936956"/>
            <a:chExt cx="846401" cy="667881"/>
          </a:xfrm>
        </p:grpSpPr>
        <p:sp>
          <p:nvSpPr>
            <p:cNvPr id="12" name="Seta: Divisa 11">
              <a:extLst>
                <a:ext uri="{FF2B5EF4-FFF2-40B4-BE49-F238E27FC236}">
                  <a16:creationId xmlns:a16="http://schemas.microsoft.com/office/drawing/2014/main" id="{7596D37E-5E0E-4873-802C-D7785E61359B}"/>
                </a:ext>
              </a:extLst>
            </p:cNvPr>
            <p:cNvSpPr/>
            <p:nvPr/>
          </p:nvSpPr>
          <p:spPr>
            <a:xfrm>
              <a:off x="7988982" y="1936956"/>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Seta: Divisa 12">
              <a:extLst>
                <a:ext uri="{FF2B5EF4-FFF2-40B4-BE49-F238E27FC236}">
                  <a16:creationId xmlns:a16="http://schemas.microsoft.com/office/drawing/2014/main" id="{044F55ED-3E0F-4845-B38A-DC8B3D57208A}"/>
                </a:ext>
              </a:extLst>
            </p:cNvPr>
            <p:cNvSpPr/>
            <p:nvPr/>
          </p:nvSpPr>
          <p:spPr>
            <a:xfrm>
              <a:off x="8235279" y="1936956"/>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Seta: Divisa 13">
              <a:extLst>
                <a:ext uri="{FF2B5EF4-FFF2-40B4-BE49-F238E27FC236}">
                  <a16:creationId xmlns:a16="http://schemas.microsoft.com/office/drawing/2014/main" id="{99F7A6AC-A66F-407D-992F-D3C442771139}"/>
                </a:ext>
              </a:extLst>
            </p:cNvPr>
            <p:cNvSpPr/>
            <p:nvPr/>
          </p:nvSpPr>
          <p:spPr>
            <a:xfrm rot="4531450">
              <a:off x="8630240" y="2244585"/>
              <a:ext cx="230786" cy="179500"/>
            </a:xfrm>
            <a:prstGeom prst="chevron">
              <a:avLst/>
            </a:prstGeom>
            <a:solidFill>
              <a:srgbClr val="66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Seta: Divisa 14">
              <a:extLst>
                <a:ext uri="{FF2B5EF4-FFF2-40B4-BE49-F238E27FC236}">
                  <a16:creationId xmlns:a16="http://schemas.microsoft.com/office/drawing/2014/main" id="{9DD5365B-F1E3-49E4-8CA2-D7F75725496A}"/>
                </a:ext>
              </a:extLst>
            </p:cNvPr>
            <p:cNvSpPr/>
            <p:nvPr/>
          </p:nvSpPr>
          <p:spPr>
            <a:xfrm rot="2153314">
              <a:off x="8492105" y="2039378"/>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Seta: Divisa 15">
              <a:extLst>
                <a:ext uri="{FF2B5EF4-FFF2-40B4-BE49-F238E27FC236}">
                  <a16:creationId xmlns:a16="http://schemas.microsoft.com/office/drawing/2014/main" id="{5DA6BE4E-082C-4B0A-AC22-773F00113121}"/>
                </a:ext>
              </a:extLst>
            </p:cNvPr>
            <p:cNvSpPr/>
            <p:nvPr/>
          </p:nvSpPr>
          <p:spPr>
            <a:xfrm rot="5400000">
              <a:off x="8698110" y="2471540"/>
              <a:ext cx="149959" cy="116635"/>
            </a:xfrm>
            <a:prstGeom prst="chevron">
              <a:avLst/>
            </a:prstGeom>
            <a:solidFill>
              <a:srgbClr val="66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 name="Rectangle 2">
            <a:extLst>
              <a:ext uri="{FF2B5EF4-FFF2-40B4-BE49-F238E27FC236}">
                <a16:creationId xmlns:a16="http://schemas.microsoft.com/office/drawing/2014/main" id="{16F93CA7-B29E-44DA-9525-36FD74250268}"/>
              </a:ext>
            </a:extLst>
          </p:cNvPr>
          <p:cNvSpPr>
            <a:spLocks noChangeArrowheads="1"/>
          </p:cNvSpPr>
          <p:nvPr/>
        </p:nvSpPr>
        <p:spPr bwMode="auto">
          <a:xfrm>
            <a:off x="770011" y="5580961"/>
            <a:ext cx="102452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pt-BR" sz="1600" b="0" i="0" u="none" strike="noStrike" cap="none" normalizeH="0" baseline="0" dirty="0">
                <a:ln>
                  <a:noFill/>
                </a:ln>
                <a:solidFill>
                  <a:schemeClr val="bg2">
                    <a:lumMod val="25000"/>
                  </a:schemeClr>
                </a:solidFill>
                <a:effectLst/>
                <a:latin typeface="Abadi" panose="020B0604020104020204" pitchFamily="34" charset="0"/>
                <a:ea typeface="Roboto" pitchFamily="2" charset="0"/>
              </a:rPr>
              <a:t>The </a:t>
            </a:r>
            <a:r>
              <a:rPr kumimoji="0" lang="en-US" altLang="pt-BR" sz="1600" b="0" i="0" u="none" strike="noStrike" cap="none" normalizeH="0" baseline="0" dirty="0">
                <a:ln>
                  <a:noFill/>
                </a:ln>
                <a:solidFill>
                  <a:srgbClr val="3A6483"/>
                </a:solidFill>
                <a:effectLst/>
                <a:latin typeface="Abadi" panose="020B0604020104020204" pitchFamily="34" charset="0"/>
                <a:ea typeface="Roboto" pitchFamily="2" charset="0"/>
              </a:rPr>
              <a:t>AVG</a:t>
            </a:r>
            <a:r>
              <a:rPr kumimoji="0" lang="en-US" altLang="pt-BR" sz="1600" b="0" i="0" u="none" strike="noStrike" cap="none" normalizeH="0" baseline="0" dirty="0">
                <a:ln>
                  <a:noFill/>
                </a:ln>
                <a:solidFill>
                  <a:schemeClr val="bg2">
                    <a:lumMod val="25000"/>
                  </a:schemeClr>
                </a:solidFill>
                <a:effectLst/>
                <a:latin typeface="Abadi" panose="020B0604020104020204" pitchFamily="34" charset="0"/>
                <a:ea typeface="Roboto" pitchFamily="2" charset="0"/>
              </a:rPr>
              <a:t> statement calculates Average in the PAYLOAD_MASS_KG_ column. </a:t>
            </a:r>
            <a:endParaRPr kumimoji="0" lang="pt-BR" altLang="pt-BR" sz="1600" b="0" i="0" u="none" strike="noStrike" cap="none" normalizeH="0" baseline="0" dirty="0">
              <a:ln>
                <a:noFill/>
              </a:ln>
              <a:solidFill>
                <a:srgbClr val="3A6483"/>
              </a:solidFill>
              <a:effectLst/>
              <a:latin typeface="Abadi" panose="020B0604020104020204" pitchFamily="34" charset="0"/>
              <a:ea typeface="Roboto" pitchFamily="2" charset="0"/>
            </a:endParaRP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rgbClr val="3A6483"/>
                </a:solidFill>
              </a:rPr>
              <a:t>29</a:t>
            </a:fld>
            <a:endParaRPr lang="en-US" dirty="0">
              <a:solidFill>
                <a:srgbClr val="3A6483"/>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First Successful Ground Landing Date</a:t>
            </a:r>
          </a:p>
        </p:txBody>
      </p:sp>
      <p:pic>
        <p:nvPicPr>
          <p:cNvPr id="6" name="Imagem 5">
            <a:extLst>
              <a:ext uri="{FF2B5EF4-FFF2-40B4-BE49-F238E27FC236}">
                <a16:creationId xmlns:a16="http://schemas.microsoft.com/office/drawing/2014/main" id="{6A5137D9-319B-44E3-981C-9BFD8B4BC30E}"/>
              </a:ext>
            </a:extLst>
          </p:cNvPr>
          <p:cNvPicPr>
            <a:picLocks noChangeAspect="1"/>
          </p:cNvPicPr>
          <p:nvPr/>
        </p:nvPicPr>
        <p:blipFill>
          <a:blip r:embed="rId3"/>
          <a:stretch>
            <a:fillRect/>
          </a:stretch>
        </p:blipFill>
        <p:spPr>
          <a:xfrm>
            <a:off x="770011" y="1761450"/>
            <a:ext cx="3953427" cy="571580"/>
          </a:xfrm>
          <a:prstGeom prst="rect">
            <a:avLst/>
          </a:prstGeom>
        </p:spPr>
      </p:pic>
      <p:grpSp>
        <p:nvGrpSpPr>
          <p:cNvPr id="8" name="Agrupar 7">
            <a:extLst>
              <a:ext uri="{FF2B5EF4-FFF2-40B4-BE49-F238E27FC236}">
                <a16:creationId xmlns:a16="http://schemas.microsoft.com/office/drawing/2014/main" id="{589CAB46-6417-4B78-9C08-723AD570705C}"/>
              </a:ext>
            </a:extLst>
          </p:cNvPr>
          <p:cNvGrpSpPr/>
          <p:nvPr/>
        </p:nvGrpSpPr>
        <p:grpSpPr>
          <a:xfrm>
            <a:off x="5001942" y="1936956"/>
            <a:ext cx="846401" cy="667881"/>
            <a:chOff x="7988982" y="1936956"/>
            <a:chExt cx="846401" cy="667881"/>
          </a:xfrm>
        </p:grpSpPr>
        <p:sp>
          <p:nvSpPr>
            <p:cNvPr id="9" name="Seta: Divisa 8">
              <a:extLst>
                <a:ext uri="{FF2B5EF4-FFF2-40B4-BE49-F238E27FC236}">
                  <a16:creationId xmlns:a16="http://schemas.microsoft.com/office/drawing/2014/main" id="{2B77AD5A-F4C1-43A1-BFB7-A4502F05E661}"/>
                </a:ext>
              </a:extLst>
            </p:cNvPr>
            <p:cNvSpPr/>
            <p:nvPr/>
          </p:nvSpPr>
          <p:spPr>
            <a:xfrm>
              <a:off x="7988982" y="1936956"/>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Seta: Divisa 9">
              <a:extLst>
                <a:ext uri="{FF2B5EF4-FFF2-40B4-BE49-F238E27FC236}">
                  <a16:creationId xmlns:a16="http://schemas.microsoft.com/office/drawing/2014/main" id="{8C1E53BB-909B-49E3-AEDB-6257E5736F4D}"/>
                </a:ext>
              </a:extLst>
            </p:cNvPr>
            <p:cNvSpPr/>
            <p:nvPr/>
          </p:nvSpPr>
          <p:spPr>
            <a:xfrm>
              <a:off x="8235279" y="1936956"/>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Seta: Divisa 10">
              <a:extLst>
                <a:ext uri="{FF2B5EF4-FFF2-40B4-BE49-F238E27FC236}">
                  <a16:creationId xmlns:a16="http://schemas.microsoft.com/office/drawing/2014/main" id="{20B08890-AFB0-4215-86C7-63103CA8E3A4}"/>
                </a:ext>
              </a:extLst>
            </p:cNvPr>
            <p:cNvSpPr/>
            <p:nvPr/>
          </p:nvSpPr>
          <p:spPr>
            <a:xfrm rot="4531450">
              <a:off x="8630240" y="2244585"/>
              <a:ext cx="230786" cy="179500"/>
            </a:xfrm>
            <a:prstGeom prst="chevron">
              <a:avLst/>
            </a:prstGeom>
            <a:solidFill>
              <a:srgbClr val="66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Seta: Divisa 11">
              <a:extLst>
                <a:ext uri="{FF2B5EF4-FFF2-40B4-BE49-F238E27FC236}">
                  <a16:creationId xmlns:a16="http://schemas.microsoft.com/office/drawing/2014/main" id="{EEEC2ECF-1E12-4D80-8165-03C528595591}"/>
                </a:ext>
              </a:extLst>
            </p:cNvPr>
            <p:cNvSpPr/>
            <p:nvPr/>
          </p:nvSpPr>
          <p:spPr>
            <a:xfrm rot="2153314">
              <a:off x="8492105" y="2039378"/>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Seta: Divisa 12">
              <a:extLst>
                <a:ext uri="{FF2B5EF4-FFF2-40B4-BE49-F238E27FC236}">
                  <a16:creationId xmlns:a16="http://schemas.microsoft.com/office/drawing/2014/main" id="{11CA7CEA-2423-45B6-AAFF-4D9F8DEA6E91}"/>
                </a:ext>
              </a:extLst>
            </p:cNvPr>
            <p:cNvSpPr/>
            <p:nvPr/>
          </p:nvSpPr>
          <p:spPr>
            <a:xfrm rot="5400000">
              <a:off x="8698110" y="2471540"/>
              <a:ext cx="149959" cy="116635"/>
            </a:xfrm>
            <a:prstGeom prst="chevron">
              <a:avLst/>
            </a:prstGeom>
            <a:solidFill>
              <a:srgbClr val="66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7" name="Imagem 16">
            <a:extLst>
              <a:ext uri="{FF2B5EF4-FFF2-40B4-BE49-F238E27FC236}">
                <a16:creationId xmlns:a16="http://schemas.microsoft.com/office/drawing/2014/main" id="{27BD6505-4619-4421-83A9-B61AADF3D110}"/>
              </a:ext>
            </a:extLst>
          </p:cNvPr>
          <p:cNvPicPr>
            <a:picLocks noChangeAspect="1"/>
          </p:cNvPicPr>
          <p:nvPr/>
        </p:nvPicPr>
        <p:blipFill>
          <a:blip r:embed="rId4"/>
          <a:stretch>
            <a:fillRect/>
          </a:stretch>
        </p:blipFill>
        <p:spPr>
          <a:xfrm>
            <a:off x="3688067" y="2868214"/>
            <a:ext cx="3864782" cy="721426"/>
          </a:xfrm>
          <a:prstGeom prst="rect">
            <a:avLst/>
          </a:prstGeom>
        </p:spPr>
      </p:pic>
      <p:sp>
        <p:nvSpPr>
          <p:cNvPr id="18" name="Rectangle 2">
            <a:extLst>
              <a:ext uri="{FF2B5EF4-FFF2-40B4-BE49-F238E27FC236}">
                <a16:creationId xmlns:a16="http://schemas.microsoft.com/office/drawing/2014/main" id="{D43193EC-DFB7-4BE9-861B-A13C631A122D}"/>
              </a:ext>
            </a:extLst>
          </p:cNvPr>
          <p:cNvSpPr>
            <a:spLocks noChangeArrowheads="1"/>
          </p:cNvSpPr>
          <p:nvPr/>
        </p:nvSpPr>
        <p:spPr bwMode="auto">
          <a:xfrm>
            <a:off x="770011" y="5580961"/>
            <a:ext cx="102452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pt-BR" sz="1600" b="0" i="0" u="none" strike="noStrike" cap="none" normalizeH="0" baseline="0" dirty="0">
                <a:ln>
                  <a:noFill/>
                </a:ln>
                <a:solidFill>
                  <a:schemeClr val="bg2">
                    <a:lumMod val="25000"/>
                  </a:schemeClr>
                </a:solidFill>
                <a:effectLst/>
                <a:latin typeface="Abadi" panose="020B0604020104020204" pitchFamily="34" charset="0"/>
                <a:ea typeface="Roboto" pitchFamily="2" charset="0"/>
              </a:rPr>
              <a:t>The </a:t>
            </a:r>
            <a:r>
              <a:rPr kumimoji="0" lang="en-US" altLang="pt-BR" sz="1600" b="0" i="0" u="none" strike="noStrike" cap="none" normalizeH="0" baseline="0" dirty="0">
                <a:ln>
                  <a:noFill/>
                </a:ln>
                <a:solidFill>
                  <a:srgbClr val="3A6483"/>
                </a:solidFill>
                <a:effectLst/>
                <a:latin typeface="Abadi" panose="020B0604020104020204" pitchFamily="34" charset="0"/>
                <a:ea typeface="Roboto" pitchFamily="2" charset="0"/>
              </a:rPr>
              <a:t>MIN() </a:t>
            </a:r>
            <a:r>
              <a:rPr kumimoji="0" lang="en-US" altLang="pt-BR" sz="1600" b="0" i="0" u="none" strike="noStrike" cap="none" normalizeH="0" baseline="0" dirty="0">
                <a:ln>
                  <a:noFill/>
                </a:ln>
                <a:solidFill>
                  <a:schemeClr val="bg2">
                    <a:lumMod val="25000"/>
                  </a:schemeClr>
                </a:solidFill>
                <a:effectLst/>
                <a:latin typeface="Abadi" panose="020B0604020104020204" pitchFamily="34" charset="0"/>
                <a:ea typeface="Roboto" pitchFamily="2" charset="0"/>
              </a:rPr>
              <a:t>function returns the smallest value of the selected column. In our case, the </a:t>
            </a:r>
            <a:r>
              <a:rPr kumimoji="0" lang="en-US" altLang="pt-BR" sz="1600" b="0" i="0" u="none" strike="noStrike" cap="none" normalizeH="0" baseline="0" dirty="0">
                <a:ln>
                  <a:noFill/>
                </a:ln>
                <a:solidFill>
                  <a:srgbClr val="3A6483"/>
                </a:solidFill>
                <a:effectLst/>
                <a:latin typeface="Abadi" panose="020B0604020104020204" pitchFamily="34" charset="0"/>
                <a:ea typeface="Roboto" pitchFamily="2" charset="0"/>
              </a:rPr>
              <a:t>DATE</a:t>
            </a:r>
            <a:r>
              <a:rPr kumimoji="0" lang="en-US" altLang="pt-BR" sz="1600" b="0" i="0" u="none" strike="noStrike" cap="none" normalizeH="0" baseline="0" dirty="0">
                <a:ln>
                  <a:noFill/>
                </a:ln>
                <a:solidFill>
                  <a:schemeClr val="bg2">
                    <a:lumMod val="25000"/>
                  </a:schemeClr>
                </a:solidFill>
                <a:effectLst/>
                <a:latin typeface="Abadi" panose="020B0604020104020204" pitchFamily="34" charset="0"/>
                <a:ea typeface="Roboto" pitchFamily="2" charset="0"/>
              </a:rPr>
              <a:t> column. </a:t>
            </a:r>
            <a:endParaRPr kumimoji="0" lang="pt-BR" altLang="pt-BR" sz="1600" b="0" i="0" u="none" strike="noStrike" cap="none" normalizeH="0" baseline="0" dirty="0">
              <a:ln>
                <a:noFill/>
              </a:ln>
              <a:solidFill>
                <a:srgbClr val="3A6483"/>
              </a:solidFill>
              <a:effectLst/>
              <a:latin typeface="Abadi" panose="020B0604020104020204" pitchFamily="34" charset="0"/>
              <a:ea typeface="Roboto" pitchFamily="2" charset="0"/>
            </a:endParaRP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600" b="0" i="0" u="none" strike="noStrike" kern="1200" cap="none" spc="0" normalizeH="0" baseline="0" noProof="0" smtClean="0">
                <a:ln>
                  <a:noFill/>
                </a:ln>
                <a:solidFill>
                  <a:srgbClr val="3A6483"/>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a:t>
            </a:fld>
            <a:endParaRPr kumimoji="0" lang="en-US" sz="1600" b="0" i="0" u="none" strike="noStrike" kern="1200" cap="none" spc="0" normalizeH="0" baseline="0" noProof="0" dirty="0">
              <a:ln>
                <a:noFill/>
              </a:ln>
              <a:solidFill>
                <a:srgbClr val="3A6483"/>
              </a:solidFill>
              <a:effectLst/>
              <a:uLnTx/>
              <a:uFillTx/>
              <a:latin typeface="Abadi" panose="020B0604020104020204" pitchFamily="34" charset="0"/>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700" dirty="0">
                <a:solidFill>
                  <a:srgbClr val="3A6483"/>
                </a:solidFill>
                <a:latin typeface="Abadi"/>
              </a:rPr>
              <a:t>Executive Summary</a:t>
            </a:r>
          </a:p>
        </p:txBody>
      </p:sp>
      <p:sp>
        <p:nvSpPr>
          <p:cNvPr id="5" name="Content Placeholder 2">
            <a:extLst>
              <a:ext uri="{FF2B5EF4-FFF2-40B4-BE49-F238E27FC236}">
                <a16:creationId xmlns:a16="http://schemas.microsoft.com/office/drawing/2014/main" id="{2E955401-EF43-4D10-A1D6-02A2B1EE856D}"/>
              </a:ext>
            </a:extLst>
          </p:cNvPr>
          <p:cNvSpPr txBox="1">
            <a:spLocks/>
          </p:cNvSpPr>
          <p:nvPr/>
        </p:nvSpPr>
        <p:spPr>
          <a:xfrm>
            <a:off x="958903" y="1458930"/>
            <a:ext cx="10126913" cy="505383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dirty="0">
                <a:solidFill>
                  <a:schemeClr val="accent3">
                    <a:lumMod val="25000"/>
                  </a:schemeClr>
                </a:solidFill>
                <a:latin typeface="Abadi" panose="020B0604020104020204" pitchFamily="34" charset="0"/>
              </a:rPr>
              <a:t>The following methodologies were used to analyze data:</a:t>
            </a:r>
          </a:p>
          <a:p>
            <a:pPr>
              <a:lnSpc>
                <a:spcPct val="100000"/>
              </a:lnSpc>
              <a:spcBef>
                <a:spcPts val="1400"/>
              </a:spcBef>
            </a:pPr>
            <a:endParaRPr lang="en-US" sz="4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Data Collection using Web Scraping from Wikipedia, SpaceX REST API and SQL;</a:t>
            </a:r>
          </a:p>
          <a:p>
            <a:pPr>
              <a:lnSpc>
                <a:spcPct val="100000"/>
              </a:lnSpc>
              <a:spcBef>
                <a:spcPts val="1400"/>
              </a:spcBef>
            </a:pPr>
            <a:r>
              <a:rPr lang="en-US" sz="1800" dirty="0">
                <a:solidFill>
                  <a:schemeClr val="accent3">
                    <a:lumMod val="25000"/>
                  </a:schemeClr>
                </a:solidFill>
                <a:latin typeface="Abadi" panose="020B0604020104020204" pitchFamily="34" charset="0"/>
              </a:rPr>
              <a:t>Exploratory Data Analysis (EDA), including data wrangling, data visualization and interactive visual analytics like Dash, Folium and Seaborn Plots ;</a:t>
            </a:r>
          </a:p>
          <a:p>
            <a:pPr>
              <a:lnSpc>
                <a:spcPct val="100000"/>
              </a:lnSpc>
              <a:spcBef>
                <a:spcPts val="1400"/>
              </a:spcBef>
            </a:pPr>
            <a:r>
              <a:rPr lang="en-US" sz="1800" dirty="0">
                <a:solidFill>
                  <a:schemeClr val="accent3">
                    <a:lumMod val="25000"/>
                  </a:schemeClr>
                </a:solidFill>
                <a:latin typeface="Abadi" panose="020B0604020104020204" pitchFamily="34" charset="0"/>
              </a:rPr>
              <a:t>Machine Learning Prediction.</a:t>
            </a: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dirty="0">
                <a:solidFill>
                  <a:schemeClr val="accent3">
                    <a:lumMod val="25000"/>
                  </a:schemeClr>
                </a:solidFill>
                <a:latin typeface="Abadi" panose="020B0604020104020204" pitchFamily="34" charset="0"/>
              </a:rPr>
              <a:t>Summary of all results</a:t>
            </a:r>
          </a:p>
          <a:p>
            <a:pPr>
              <a:lnSpc>
                <a:spcPct val="100000"/>
              </a:lnSpc>
              <a:spcBef>
                <a:spcPts val="1400"/>
              </a:spcBef>
            </a:pPr>
            <a:r>
              <a:rPr lang="en-US" sz="1800" dirty="0">
                <a:solidFill>
                  <a:schemeClr val="accent3">
                    <a:lumMod val="25000"/>
                  </a:schemeClr>
                </a:solidFill>
                <a:latin typeface="Abadi" panose="020B0604020104020204" pitchFamily="34" charset="0"/>
              </a:rPr>
              <a:t>EDA allowed to identify which features are the best to predict success of launchings.</a:t>
            </a:r>
          </a:p>
          <a:p>
            <a:pPr>
              <a:lnSpc>
                <a:spcPct val="100000"/>
              </a:lnSpc>
              <a:spcBef>
                <a:spcPts val="1400"/>
              </a:spcBef>
            </a:pPr>
            <a:r>
              <a:rPr lang="en-US" sz="1800" dirty="0">
                <a:solidFill>
                  <a:schemeClr val="accent3">
                    <a:lumMod val="25000"/>
                  </a:schemeClr>
                </a:solidFill>
                <a:latin typeface="Abadi" panose="020B0604020104020204" pitchFamily="34" charset="0"/>
              </a:rPr>
              <a:t>Interactive Analysis</a:t>
            </a:r>
          </a:p>
          <a:p>
            <a:pPr>
              <a:lnSpc>
                <a:spcPct val="100000"/>
              </a:lnSpc>
              <a:spcBef>
                <a:spcPts val="1400"/>
              </a:spcBef>
            </a:pPr>
            <a:r>
              <a:rPr lang="en-US" sz="1800" dirty="0">
                <a:solidFill>
                  <a:schemeClr val="accent3">
                    <a:lumMod val="25000"/>
                  </a:schemeClr>
                </a:solidFill>
                <a:latin typeface="Abadi" panose="020B0604020104020204" pitchFamily="34" charset="0"/>
              </a:rPr>
              <a:t>Best Model for Predictive Analysis</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rgbClr val="3A6483"/>
                </a:solidFill>
              </a:rPr>
              <a:t>30</a:t>
            </a:fld>
            <a:endParaRPr lang="en-US" dirty="0">
              <a:solidFill>
                <a:srgbClr val="3A6483"/>
              </a:solidFill>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dirty="0">
                <a:solidFill>
                  <a:srgbClr val="3A6483"/>
                </a:solidFill>
                <a:latin typeface="Abadi"/>
              </a:rPr>
              <a:t>Successful Drone Ship Landing with Payload </a:t>
            </a:r>
          </a:p>
          <a:p>
            <a:r>
              <a:rPr lang="en-US" sz="3200" dirty="0">
                <a:solidFill>
                  <a:srgbClr val="3A6483"/>
                </a:solidFill>
                <a:latin typeface="Abadi"/>
              </a:rPr>
              <a:t>between 4000 and 6000</a:t>
            </a:r>
          </a:p>
        </p:txBody>
      </p:sp>
      <p:pic>
        <p:nvPicPr>
          <p:cNvPr id="9" name="Imagem 8">
            <a:extLst>
              <a:ext uri="{FF2B5EF4-FFF2-40B4-BE49-F238E27FC236}">
                <a16:creationId xmlns:a16="http://schemas.microsoft.com/office/drawing/2014/main" id="{BA4C95D1-92C5-46D0-BA96-00B53EAADE04}"/>
              </a:ext>
            </a:extLst>
          </p:cNvPr>
          <p:cNvPicPr>
            <a:picLocks noChangeAspect="1"/>
          </p:cNvPicPr>
          <p:nvPr/>
        </p:nvPicPr>
        <p:blipFill>
          <a:blip r:embed="rId3"/>
          <a:stretch>
            <a:fillRect/>
          </a:stretch>
        </p:blipFill>
        <p:spPr>
          <a:xfrm>
            <a:off x="7570301" y="2015103"/>
            <a:ext cx="1924777" cy="2557397"/>
          </a:xfrm>
          <a:prstGeom prst="rect">
            <a:avLst/>
          </a:prstGeom>
        </p:spPr>
      </p:pic>
      <p:grpSp>
        <p:nvGrpSpPr>
          <p:cNvPr id="16" name="Agrupar 15">
            <a:extLst>
              <a:ext uri="{FF2B5EF4-FFF2-40B4-BE49-F238E27FC236}">
                <a16:creationId xmlns:a16="http://schemas.microsoft.com/office/drawing/2014/main" id="{A558A179-7113-4AE3-BEA6-19E3DAAEF6B6}"/>
              </a:ext>
            </a:extLst>
          </p:cNvPr>
          <p:cNvGrpSpPr/>
          <p:nvPr/>
        </p:nvGrpSpPr>
        <p:grpSpPr>
          <a:xfrm>
            <a:off x="6027811" y="2131164"/>
            <a:ext cx="1090737" cy="179501"/>
            <a:chOff x="7507201" y="1936955"/>
            <a:chExt cx="1090737" cy="179501"/>
          </a:xfrm>
        </p:grpSpPr>
        <p:sp>
          <p:nvSpPr>
            <p:cNvPr id="17" name="Seta: Divisa 16">
              <a:extLst>
                <a:ext uri="{FF2B5EF4-FFF2-40B4-BE49-F238E27FC236}">
                  <a16:creationId xmlns:a16="http://schemas.microsoft.com/office/drawing/2014/main" id="{22A57BA0-25C9-4EE7-92AD-D0F783D7237E}"/>
                </a:ext>
              </a:extLst>
            </p:cNvPr>
            <p:cNvSpPr/>
            <p:nvPr/>
          </p:nvSpPr>
          <p:spPr>
            <a:xfrm>
              <a:off x="7507201" y="1936956"/>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Seta: Divisa 17">
              <a:extLst>
                <a:ext uri="{FF2B5EF4-FFF2-40B4-BE49-F238E27FC236}">
                  <a16:creationId xmlns:a16="http://schemas.microsoft.com/office/drawing/2014/main" id="{7B464519-51EB-4526-AB45-666281F13A2B}"/>
                </a:ext>
              </a:extLst>
            </p:cNvPr>
            <p:cNvSpPr/>
            <p:nvPr/>
          </p:nvSpPr>
          <p:spPr>
            <a:xfrm>
              <a:off x="7753498" y="1936956"/>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Seta: Divisa 18">
              <a:extLst>
                <a:ext uri="{FF2B5EF4-FFF2-40B4-BE49-F238E27FC236}">
                  <a16:creationId xmlns:a16="http://schemas.microsoft.com/office/drawing/2014/main" id="{69267DFC-7DCB-4374-BCD1-665A5EC0BFBD}"/>
                </a:ext>
              </a:extLst>
            </p:cNvPr>
            <p:cNvSpPr/>
            <p:nvPr/>
          </p:nvSpPr>
          <p:spPr>
            <a:xfrm>
              <a:off x="8210943" y="1936955"/>
              <a:ext cx="230786" cy="179500"/>
            </a:xfrm>
            <a:prstGeom prst="chevron">
              <a:avLst/>
            </a:prstGeom>
            <a:solidFill>
              <a:srgbClr val="66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Seta: Divisa 19">
              <a:extLst>
                <a:ext uri="{FF2B5EF4-FFF2-40B4-BE49-F238E27FC236}">
                  <a16:creationId xmlns:a16="http://schemas.microsoft.com/office/drawing/2014/main" id="{4FA0AB84-ACAB-4ECF-9D43-0E0A9D0909F1}"/>
                </a:ext>
              </a:extLst>
            </p:cNvPr>
            <p:cNvSpPr/>
            <p:nvPr/>
          </p:nvSpPr>
          <p:spPr>
            <a:xfrm>
              <a:off x="7993736" y="1936955"/>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Seta: Divisa 20">
              <a:extLst>
                <a:ext uri="{FF2B5EF4-FFF2-40B4-BE49-F238E27FC236}">
                  <a16:creationId xmlns:a16="http://schemas.microsoft.com/office/drawing/2014/main" id="{D88A98DA-33D0-4FC4-B189-7C7B56E38574}"/>
                </a:ext>
              </a:extLst>
            </p:cNvPr>
            <p:cNvSpPr/>
            <p:nvPr/>
          </p:nvSpPr>
          <p:spPr>
            <a:xfrm>
              <a:off x="8447979" y="1971245"/>
              <a:ext cx="149959" cy="116635"/>
            </a:xfrm>
            <a:prstGeom prst="chevron">
              <a:avLst/>
            </a:prstGeom>
            <a:solidFill>
              <a:srgbClr val="66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29" name="Imagem 28">
            <a:extLst>
              <a:ext uri="{FF2B5EF4-FFF2-40B4-BE49-F238E27FC236}">
                <a16:creationId xmlns:a16="http://schemas.microsoft.com/office/drawing/2014/main" id="{3E9D4977-D2EF-48BB-B9DB-3CFE653691B5}"/>
              </a:ext>
            </a:extLst>
          </p:cNvPr>
          <p:cNvPicPr>
            <a:picLocks noChangeAspect="1"/>
          </p:cNvPicPr>
          <p:nvPr/>
        </p:nvPicPr>
        <p:blipFill>
          <a:blip r:embed="rId4"/>
          <a:stretch>
            <a:fillRect/>
          </a:stretch>
        </p:blipFill>
        <p:spPr>
          <a:xfrm>
            <a:off x="813535" y="1767522"/>
            <a:ext cx="4791075" cy="904875"/>
          </a:xfrm>
          <a:prstGeom prst="rect">
            <a:avLst/>
          </a:prstGeom>
        </p:spPr>
      </p:pic>
      <p:sp>
        <p:nvSpPr>
          <p:cNvPr id="30" name="Rectangle 2">
            <a:extLst>
              <a:ext uri="{FF2B5EF4-FFF2-40B4-BE49-F238E27FC236}">
                <a16:creationId xmlns:a16="http://schemas.microsoft.com/office/drawing/2014/main" id="{C79EF55B-A258-409D-95F7-BBA05E86DFA2}"/>
              </a:ext>
            </a:extLst>
          </p:cNvPr>
          <p:cNvSpPr>
            <a:spLocks noChangeArrowheads="1"/>
          </p:cNvSpPr>
          <p:nvPr/>
        </p:nvSpPr>
        <p:spPr bwMode="auto">
          <a:xfrm>
            <a:off x="770011" y="5457851"/>
            <a:ext cx="102452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pt-BR" sz="1600" b="0" i="0" u="none" strike="noStrike" cap="none" normalizeH="0" baseline="0" dirty="0">
                <a:ln>
                  <a:noFill/>
                </a:ln>
                <a:solidFill>
                  <a:schemeClr val="bg2">
                    <a:lumMod val="25000"/>
                  </a:schemeClr>
                </a:solidFill>
                <a:effectLst/>
                <a:latin typeface="Abadi" panose="020B0604020104020204" pitchFamily="34" charset="0"/>
                <a:ea typeface="Roboto" pitchFamily="2" charset="0"/>
              </a:rPr>
              <a:t>Using </a:t>
            </a:r>
            <a:r>
              <a:rPr kumimoji="0" lang="en-US" altLang="pt-BR" sz="1600" b="0" i="0" u="none" strike="noStrike" cap="none" normalizeH="0" baseline="0" dirty="0">
                <a:ln>
                  <a:noFill/>
                </a:ln>
                <a:solidFill>
                  <a:srgbClr val="3A6483"/>
                </a:solidFill>
                <a:effectLst/>
                <a:latin typeface="Abadi" panose="020B0604020104020204" pitchFamily="34" charset="0"/>
                <a:ea typeface="Roboto" pitchFamily="2" charset="0"/>
              </a:rPr>
              <a:t>WHERE</a:t>
            </a:r>
            <a:r>
              <a:rPr kumimoji="0" lang="en-US" altLang="pt-BR" sz="1600" b="0" i="0" u="none" strike="noStrike" cap="none" normalizeH="0" baseline="0" dirty="0">
                <a:ln>
                  <a:noFill/>
                </a:ln>
                <a:solidFill>
                  <a:schemeClr val="bg2">
                    <a:lumMod val="25000"/>
                  </a:schemeClr>
                </a:solidFill>
                <a:effectLst/>
                <a:latin typeface="Abadi" panose="020B0604020104020204" pitchFamily="34" charset="0"/>
                <a:ea typeface="Roboto" pitchFamily="2" charset="0"/>
              </a:rPr>
              <a:t> with </a:t>
            </a:r>
            <a:r>
              <a:rPr kumimoji="0" lang="en-US" altLang="pt-BR" sz="1600" b="0" i="0" u="none" strike="noStrike" cap="none" normalizeH="0" baseline="0" dirty="0">
                <a:ln>
                  <a:noFill/>
                </a:ln>
                <a:solidFill>
                  <a:srgbClr val="3A6483"/>
                </a:solidFill>
                <a:effectLst/>
                <a:latin typeface="Abadi" panose="020B0604020104020204" pitchFamily="34" charset="0"/>
                <a:ea typeface="Roboto" pitchFamily="2" charset="0"/>
              </a:rPr>
              <a:t>AND</a:t>
            </a:r>
            <a:r>
              <a:rPr kumimoji="0" lang="en-US" altLang="pt-BR" sz="1600" b="0" i="0" u="none" strike="noStrike" cap="none" normalizeH="0" baseline="0" dirty="0">
                <a:ln>
                  <a:noFill/>
                </a:ln>
                <a:solidFill>
                  <a:schemeClr val="bg2">
                    <a:lumMod val="25000"/>
                  </a:schemeClr>
                </a:solidFill>
                <a:effectLst/>
                <a:latin typeface="Abadi" panose="020B0604020104020204" pitchFamily="34" charset="0"/>
                <a:ea typeface="Roboto" pitchFamily="2" charset="0"/>
              </a:rPr>
              <a:t> statement we can expand the power of the filter associating with a condition. Using the </a:t>
            </a:r>
            <a:r>
              <a:rPr lang="en-US" altLang="pt-BR" sz="1600" dirty="0">
                <a:solidFill>
                  <a:srgbClr val="3A6483"/>
                </a:solidFill>
                <a:latin typeface="Abadi" panose="020B0604020104020204" pitchFamily="34" charset="0"/>
                <a:ea typeface="Roboto" pitchFamily="2" charset="0"/>
              </a:rPr>
              <a:t>BETWEEN</a:t>
            </a:r>
            <a:r>
              <a:rPr kumimoji="0" lang="en-US" altLang="pt-BR" sz="1600" b="0" i="0" u="none" strike="noStrike" cap="none" normalizeH="0" baseline="0" dirty="0">
                <a:ln>
                  <a:noFill/>
                </a:ln>
                <a:solidFill>
                  <a:schemeClr val="bg2">
                    <a:lumMod val="25000"/>
                  </a:schemeClr>
                </a:solidFill>
                <a:effectLst/>
                <a:latin typeface="Abadi" panose="020B0604020104020204" pitchFamily="34" charset="0"/>
                <a:ea typeface="Roboto" pitchFamily="2" charset="0"/>
              </a:rPr>
              <a:t> statement we can indicate a specific range to the filter. </a:t>
            </a:r>
            <a:endParaRPr kumimoji="0" lang="pt-BR" altLang="pt-BR" sz="1600" b="0" i="0" u="none" strike="noStrike" cap="none" normalizeH="0" baseline="0" dirty="0">
              <a:ln>
                <a:noFill/>
              </a:ln>
              <a:solidFill>
                <a:srgbClr val="3A6483"/>
              </a:solidFill>
              <a:effectLst/>
              <a:latin typeface="Abadi" panose="020B0604020104020204" pitchFamily="34" charset="0"/>
              <a:ea typeface="Roboto" pitchFamily="2" charset="0"/>
            </a:endParaRP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rgbClr val="3A6483"/>
                </a:solidFill>
              </a:rPr>
              <a:t>31</a:t>
            </a:fld>
            <a:endParaRPr lang="en-US" dirty="0">
              <a:solidFill>
                <a:srgbClr val="3A6483"/>
              </a:solidFill>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dirty="0">
                <a:solidFill>
                  <a:srgbClr val="3A6483"/>
                </a:solidFill>
                <a:latin typeface="Abadi"/>
              </a:rPr>
              <a:t>Total Number of Successful and Failure Mission Outcomes</a:t>
            </a:r>
          </a:p>
        </p:txBody>
      </p:sp>
      <p:pic>
        <p:nvPicPr>
          <p:cNvPr id="6" name="Imagem 5">
            <a:extLst>
              <a:ext uri="{FF2B5EF4-FFF2-40B4-BE49-F238E27FC236}">
                <a16:creationId xmlns:a16="http://schemas.microsoft.com/office/drawing/2014/main" id="{0291C300-0F1D-4744-9C33-AE7B8430A8F4}"/>
              </a:ext>
            </a:extLst>
          </p:cNvPr>
          <p:cNvPicPr>
            <a:picLocks noChangeAspect="1"/>
          </p:cNvPicPr>
          <p:nvPr/>
        </p:nvPicPr>
        <p:blipFill>
          <a:blip r:embed="rId3"/>
          <a:stretch>
            <a:fillRect/>
          </a:stretch>
        </p:blipFill>
        <p:spPr>
          <a:xfrm>
            <a:off x="768543" y="1768705"/>
            <a:ext cx="8263697" cy="1247949"/>
          </a:xfrm>
          <a:prstGeom prst="rect">
            <a:avLst/>
          </a:prstGeom>
        </p:spPr>
      </p:pic>
      <p:grpSp>
        <p:nvGrpSpPr>
          <p:cNvPr id="8" name="Agrupar 7">
            <a:extLst>
              <a:ext uri="{FF2B5EF4-FFF2-40B4-BE49-F238E27FC236}">
                <a16:creationId xmlns:a16="http://schemas.microsoft.com/office/drawing/2014/main" id="{EE43E70C-30CA-41B9-9FF4-3BF0AD13D3E2}"/>
              </a:ext>
            </a:extLst>
          </p:cNvPr>
          <p:cNvGrpSpPr/>
          <p:nvPr/>
        </p:nvGrpSpPr>
        <p:grpSpPr>
          <a:xfrm>
            <a:off x="9350422" y="2348773"/>
            <a:ext cx="846401" cy="667881"/>
            <a:chOff x="7988982" y="1936956"/>
            <a:chExt cx="846401" cy="667881"/>
          </a:xfrm>
        </p:grpSpPr>
        <p:sp>
          <p:nvSpPr>
            <p:cNvPr id="9" name="Seta: Divisa 8">
              <a:extLst>
                <a:ext uri="{FF2B5EF4-FFF2-40B4-BE49-F238E27FC236}">
                  <a16:creationId xmlns:a16="http://schemas.microsoft.com/office/drawing/2014/main" id="{78C87538-91B0-4E5F-BDF1-C72F43E72D5A}"/>
                </a:ext>
              </a:extLst>
            </p:cNvPr>
            <p:cNvSpPr/>
            <p:nvPr/>
          </p:nvSpPr>
          <p:spPr>
            <a:xfrm>
              <a:off x="7988982" y="1936956"/>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Seta: Divisa 9">
              <a:extLst>
                <a:ext uri="{FF2B5EF4-FFF2-40B4-BE49-F238E27FC236}">
                  <a16:creationId xmlns:a16="http://schemas.microsoft.com/office/drawing/2014/main" id="{AFD964F2-B310-44AA-BD6E-45E7B81970DB}"/>
                </a:ext>
              </a:extLst>
            </p:cNvPr>
            <p:cNvSpPr/>
            <p:nvPr/>
          </p:nvSpPr>
          <p:spPr>
            <a:xfrm>
              <a:off x="8235279" y="1936956"/>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Seta: Divisa 10">
              <a:extLst>
                <a:ext uri="{FF2B5EF4-FFF2-40B4-BE49-F238E27FC236}">
                  <a16:creationId xmlns:a16="http://schemas.microsoft.com/office/drawing/2014/main" id="{93BCC7BA-0B85-41CE-A02E-6532A7A34D02}"/>
                </a:ext>
              </a:extLst>
            </p:cNvPr>
            <p:cNvSpPr/>
            <p:nvPr/>
          </p:nvSpPr>
          <p:spPr>
            <a:xfrm rot="4531450">
              <a:off x="8630240" y="2244585"/>
              <a:ext cx="230786" cy="179500"/>
            </a:xfrm>
            <a:prstGeom prst="chevron">
              <a:avLst/>
            </a:prstGeom>
            <a:solidFill>
              <a:srgbClr val="66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Seta: Divisa 11">
              <a:extLst>
                <a:ext uri="{FF2B5EF4-FFF2-40B4-BE49-F238E27FC236}">
                  <a16:creationId xmlns:a16="http://schemas.microsoft.com/office/drawing/2014/main" id="{79141CD7-748A-410F-AC04-7F7C4FFEFEA8}"/>
                </a:ext>
              </a:extLst>
            </p:cNvPr>
            <p:cNvSpPr/>
            <p:nvPr/>
          </p:nvSpPr>
          <p:spPr>
            <a:xfrm rot="2153314">
              <a:off x="8492105" y="2039378"/>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Seta: Divisa 12">
              <a:extLst>
                <a:ext uri="{FF2B5EF4-FFF2-40B4-BE49-F238E27FC236}">
                  <a16:creationId xmlns:a16="http://schemas.microsoft.com/office/drawing/2014/main" id="{03E9480E-07F0-469C-98D1-7754E0A798D5}"/>
                </a:ext>
              </a:extLst>
            </p:cNvPr>
            <p:cNvSpPr/>
            <p:nvPr/>
          </p:nvSpPr>
          <p:spPr>
            <a:xfrm rot="5400000">
              <a:off x="8698110" y="2471540"/>
              <a:ext cx="149959" cy="116635"/>
            </a:xfrm>
            <a:prstGeom prst="chevron">
              <a:avLst/>
            </a:prstGeom>
            <a:solidFill>
              <a:srgbClr val="66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8" name="Agrupar 17">
            <a:extLst>
              <a:ext uri="{FF2B5EF4-FFF2-40B4-BE49-F238E27FC236}">
                <a16:creationId xmlns:a16="http://schemas.microsoft.com/office/drawing/2014/main" id="{050018E3-075F-4CF2-AE88-9B7A49217613}"/>
              </a:ext>
            </a:extLst>
          </p:cNvPr>
          <p:cNvGrpSpPr/>
          <p:nvPr/>
        </p:nvGrpSpPr>
        <p:grpSpPr>
          <a:xfrm>
            <a:off x="8757876" y="3300880"/>
            <a:ext cx="2129923" cy="1809420"/>
            <a:chOff x="9032152" y="3381232"/>
            <a:chExt cx="1581371" cy="1343412"/>
          </a:xfrm>
        </p:grpSpPr>
        <p:pic>
          <p:nvPicPr>
            <p:cNvPr id="15" name="Imagem 14">
              <a:extLst>
                <a:ext uri="{FF2B5EF4-FFF2-40B4-BE49-F238E27FC236}">
                  <a16:creationId xmlns:a16="http://schemas.microsoft.com/office/drawing/2014/main" id="{8EF5109E-0894-41AA-B72A-6746B70AA5FB}"/>
                </a:ext>
              </a:extLst>
            </p:cNvPr>
            <p:cNvPicPr>
              <a:picLocks noChangeAspect="1"/>
            </p:cNvPicPr>
            <p:nvPr/>
          </p:nvPicPr>
          <p:blipFill>
            <a:blip r:embed="rId4"/>
            <a:stretch>
              <a:fillRect/>
            </a:stretch>
          </p:blipFill>
          <p:spPr>
            <a:xfrm>
              <a:off x="9032152" y="3381232"/>
              <a:ext cx="1581371" cy="714475"/>
            </a:xfrm>
            <a:prstGeom prst="rect">
              <a:avLst/>
            </a:prstGeom>
          </p:spPr>
        </p:pic>
        <p:pic>
          <p:nvPicPr>
            <p:cNvPr id="17" name="Imagem 16">
              <a:extLst>
                <a:ext uri="{FF2B5EF4-FFF2-40B4-BE49-F238E27FC236}">
                  <a16:creationId xmlns:a16="http://schemas.microsoft.com/office/drawing/2014/main" id="{97CE7AA9-F4A6-425E-B39A-6DA3F87F320D}"/>
                </a:ext>
              </a:extLst>
            </p:cNvPr>
            <p:cNvPicPr>
              <a:picLocks noChangeAspect="1"/>
            </p:cNvPicPr>
            <p:nvPr/>
          </p:nvPicPr>
          <p:blipFill>
            <a:blip r:embed="rId5"/>
            <a:stretch>
              <a:fillRect/>
            </a:stretch>
          </p:blipFill>
          <p:spPr>
            <a:xfrm>
              <a:off x="9319880" y="4134012"/>
              <a:ext cx="1257475" cy="590632"/>
            </a:xfrm>
            <a:prstGeom prst="rect">
              <a:avLst/>
            </a:prstGeom>
          </p:spPr>
        </p:pic>
      </p:grpSp>
      <p:sp>
        <p:nvSpPr>
          <p:cNvPr id="19" name="Rectangle 2">
            <a:extLst>
              <a:ext uri="{FF2B5EF4-FFF2-40B4-BE49-F238E27FC236}">
                <a16:creationId xmlns:a16="http://schemas.microsoft.com/office/drawing/2014/main" id="{092397EF-FC3E-4CE6-9E40-2EDB409CAE4D}"/>
              </a:ext>
            </a:extLst>
          </p:cNvPr>
          <p:cNvSpPr>
            <a:spLocks noChangeArrowheads="1"/>
          </p:cNvSpPr>
          <p:nvPr/>
        </p:nvSpPr>
        <p:spPr bwMode="auto">
          <a:xfrm>
            <a:off x="770011" y="5457851"/>
            <a:ext cx="102452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pt-BR" sz="1600" b="0" i="0" u="none" strike="noStrike" cap="none" normalizeH="0" baseline="0" dirty="0">
                <a:ln>
                  <a:noFill/>
                </a:ln>
                <a:solidFill>
                  <a:schemeClr val="bg2">
                    <a:lumMod val="25000"/>
                  </a:schemeClr>
                </a:solidFill>
                <a:effectLst/>
                <a:latin typeface="Abadi" panose="020B0604020104020204" pitchFamily="34" charset="0"/>
                <a:ea typeface="Roboto" pitchFamily="2" charset="0"/>
              </a:rPr>
              <a:t>The </a:t>
            </a:r>
            <a:r>
              <a:rPr kumimoji="0" lang="en-US" altLang="pt-BR" sz="1600" b="0" i="0" u="none" strike="noStrike" cap="none" normalizeH="0" baseline="0" dirty="0">
                <a:ln>
                  <a:noFill/>
                </a:ln>
                <a:solidFill>
                  <a:srgbClr val="3A6483"/>
                </a:solidFill>
                <a:effectLst/>
                <a:latin typeface="Abadi" panose="020B0604020104020204" pitchFamily="34" charset="0"/>
                <a:ea typeface="Roboto" pitchFamily="2" charset="0"/>
              </a:rPr>
              <a:t>COUNT() </a:t>
            </a:r>
            <a:r>
              <a:rPr kumimoji="0" lang="en-US" altLang="pt-BR" sz="1600" b="0" i="0" u="none" strike="noStrike" cap="none" normalizeH="0" baseline="0" dirty="0">
                <a:ln>
                  <a:noFill/>
                </a:ln>
                <a:solidFill>
                  <a:schemeClr val="bg2">
                    <a:lumMod val="25000"/>
                  </a:schemeClr>
                </a:solidFill>
                <a:effectLst/>
                <a:latin typeface="Abadi" panose="020B0604020104020204" pitchFamily="34" charset="0"/>
                <a:ea typeface="Roboto" pitchFamily="2" charset="0"/>
              </a:rPr>
              <a:t>function returns the number of rows that matches a specified criterion. Using the </a:t>
            </a:r>
            <a:r>
              <a:rPr lang="en-US" altLang="pt-BR" sz="1600" dirty="0">
                <a:solidFill>
                  <a:srgbClr val="3A6483"/>
                </a:solidFill>
                <a:latin typeface="Abadi" panose="020B0604020104020204" pitchFamily="34" charset="0"/>
                <a:ea typeface="Roboto" pitchFamily="2" charset="0"/>
              </a:rPr>
              <a:t>LIKE</a:t>
            </a:r>
            <a:r>
              <a:rPr kumimoji="0" lang="en-US" altLang="pt-BR" sz="1600" b="0" i="0" u="none" strike="noStrike" cap="none" normalizeH="0" baseline="0" dirty="0">
                <a:ln>
                  <a:noFill/>
                </a:ln>
                <a:solidFill>
                  <a:schemeClr val="bg2">
                    <a:lumMod val="25000"/>
                  </a:schemeClr>
                </a:solidFill>
                <a:effectLst/>
                <a:latin typeface="Abadi" panose="020B0604020104020204" pitchFamily="34" charset="0"/>
                <a:ea typeface="Roboto" pitchFamily="2" charset="0"/>
              </a:rPr>
              <a:t> statement, we can filter every letters in quotes “ “ . </a:t>
            </a:r>
            <a:endParaRPr kumimoji="0" lang="pt-BR" altLang="pt-BR" sz="1600" b="0" i="0" u="none" strike="noStrike" cap="none" normalizeH="0" baseline="0" dirty="0">
              <a:ln>
                <a:noFill/>
              </a:ln>
              <a:solidFill>
                <a:srgbClr val="3A6483"/>
              </a:solidFill>
              <a:effectLst/>
              <a:latin typeface="Abadi" panose="020B0604020104020204" pitchFamily="34" charset="0"/>
              <a:ea typeface="Roboto" pitchFamily="2" charset="0"/>
            </a:endParaRP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rgbClr val="3A6483"/>
                </a:solidFill>
              </a:rPr>
              <a:t>32</a:t>
            </a:fld>
            <a:endParaRPr lang="en-US" dirty="0">
              <a:solidFill>
                <a:srgbClr val="3A6483"/>
              </a:solidFill>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Boosters Carried Maximum Payload</a:t>
            </a:r>
          </a:p>
        </p:txBody>
      </p:sp>
      <p:pic>
        <p:nvPicPr>
          <p:cNvPr id="8" name="Imagem 7">
            <a:extLst>
              <a:ext uri="{FF2B5EF4-FFF2-40B4-BE49-F238E27FC236}">
                <a16:creationId xmlns:a16="http://schemas.microsoft.com/office/drawing/2014/main" id="{47002DB4-C84A-4DC8-9C80-E4B4E9027F10}"/>
              </a:ext>
            </a:extLst>
          </p:cNvPr>
          <p:cNvPicPr>
            <a:picLocks noChangeAspect="1"/>
          </p:cNvPicPr>
          <p:nvPr/>
        </p:nvPicPr>
        <p:blipFill>
          <a:blip r:embed="rId3"/>
          <a:stretch>
            <a:fillRect/>
          </a:stretch>
        </p:blipFill>
        <p:spPr>
          <a:xfrm>
            <a:off x="770011" y="1784985"/>
            <a:ext cx="6934200" cy="1276350"/>
          </a:xfrm>
          <a:prstGeom prst="rect">
            <a:avLst/>
          </a:prstGeom>
        </p:spPr>
      </p:pic>
      <p:grpSp>
        <p:nvGrpSpPr>
          <p:cNvPr id="10" name="Agrupar 9">
            <a:extLst>
              <a:ext uri="{FF2B5EF4-FFF2-40B4-BE49-F238E27FC236}">
                <a16:creationId xmlns:a16="http://schemas.microsoft.com/office/drawing/2014/main" id="{37DE29BF-CDB7-4BED-85EB-E63F605A70AB}"/>
              </a:ext>
            </a:extLst>
          </p:cNvPr>
          <p:cNvGrpSpPr/>
          <p:nvPr/>
        </p:nvGrpSpPr>
        <p:grpSpPr>
          <a:xfrm>
            <a:off x="7917862" y="2348773"/>
            <a:ext cx="846401" cy="667881"/>
            <a:chOff x="7988982" y="1936956"/>
            <a:chExt cx="846401" cy="667881"/>
          </a:xfrm>
        </p:grpSpPr>
        <p:sp>
          <p:nvSpPr>
            <p:cNvPr id="11" name="Seta: Divisa 10">
              <a:extLst>
                <a:ext uri="{FF2B5EF4-FFF2-40B4-BE49-F238E27FC236}">
                  <a16:creationId xmlns:a16="http://schemas.microsoft.com/office/drawing/2014/main" id="{C4E9B295-DF71-4666-9FC5-9BD321C735D1}"/>
                </a:ext>
              </a:extLst>
            </p:cNvPr>
            <p:cNvSpPr/>
            <p:nvPr/>
          </p:nvSpPr>
          <p:spPr>
            <a:xfrm>
              <a:off x="7988982" y="1936956"/>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Seta: Divisa 11">
              <a:extLst>
                <a:ext uri="{FF2B5EF4-FFF2-40B4-BE49-F238E27FC236}">
                  <a16:creationId xmlns:a16="http://schemas.microsoft.com/office/drawing/2014/main" id="{C07D9648-0790-4F8D-8B21-E82FAEC6DB20}"/>
                </a:ext>
              </a:extLst>
            </p:cNvPr>
            <p:cNvSpPr/>
            <p:nvPr/>
          </p:nvSpPr>
          <p:spPr>
            <a:xfrm>
              <a:off x="8235279" y="1936956"/>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Seta: Divisa 12">
              <a:extLst>
                <a:ext uri="{FF2B5EF4-FFF2-40B4-BE49-F238E27FC236}">
                  <a16:creationId xmlns:a16="http://schemas.microsoft.com/office/drawing/2014/main" id="{D112F672-B9BD-4BAC-A023-7926F7C7230E}"/>
                </a:ext>
              </a:extLst>
            </p:cNvPr>
            <p:cNvSpPr/>
            <p:nvPr/>
          </p:nvSpPr>
          <p:spPr>
            <a:xfrm rot="4531450">
              <a:off x="8630240" y="2244585"/>
              <a:ext cx="230786" cy="179500"/>
            </a:xfrm>
            <a:prstGeom prst="chevron">
              <a:avLst/>
            </a:prstGeom>
            <a:solidFill>
              <a:srgbClr val="66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Seta: Divisa 13">
              <a:extLst>
                <a:ext uri="{FF2B5EF4-FFF2-40B4-BE49-F238E27FC236}">
                  <a16:creationId xmlns:a16="http://schemas.microsoft.com/office/drawing/2014/main" id="{B02012EF-C7D9-46BF-8EA1-A296C71FF35C}"/>
                </a:ext>
              </a:extLst>
            </p:cNvPr>
            <p:cNvSpPr/>
            <p:nvPr/>
          </p:nvSpPr>
          <p:spPr>
            <a:xfrm rot="2153314">
              <a:off x="8492105" y="2039378"/>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Seta: Divisa 14">
              <a:extLst>
                <a:ext uri="{FF2B5EF4-FFF2-40B4-BE49-F238E27FC236}">
                  <a16:creationId xmlns:a16="http://schemas.microsoft.com/office/drawing/2014/main" id="{D0E3DB2F-2742-4238-9CFE-8253A55843E2}"/>
                </a:ext>
              </a:extLst>
            </p:cNvPr>
            <p:cNvSpPr/>
            <p:nvPr/>
          </p:nvSpPr>
          <p:spPr>
            <a:xfrm rot="5400000">
              <a:off x="8698110" y="2471540"/>
              <a:ext cx="149959" cy="116635"/>
            </a:xfrm>
            <a:prstGeom prst="chevron">
              <a:avLst/>
            </a:prstGeom>
            <a:solidFill>
              <a:srgbClr val="66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Rectangle 2">
            <a:extLst>
              <a:ext uri="{FF2B5EF4-FFF2-40B4-BE49-F238E27FC236}">
                <a16:creationId xmlns:a16="http://schemas.microsoft.com/office/drawing/2014/main" id="{3FFBB744-5421-4F64-9084-356B1E6F87C3}"/>
              </a:ext>
            </a:extLst>
          </p:cNvPr>
          <p:cNvSpPr>
            <a:spLocks noChangeArrowheads="1"/>
          </p:cNvSpPr>
          <p:nvPr/>
        </p:nvSpPr>
        <p:spPr bwMode="auto">
          <a:xfrm>
            <a:off x="770011" y="5456660"/>
            <a:ext cx="1024521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1600" b="0" i="0" u="none" strike="noStrike" cap="none" normalizeH="0" baseline="0" dirty="0">
                <a:ln>
                  <a:noFill/>
                </a:ln>
                <a:solidFill>
                  <a:srgbClr val="000000"/>
                </a:solidFill>
                <a:effectLst/>
                <a:latin typeface="Abadi" panose="020B0604020104020204" pitchFamily="34" charset="0"/>
                <a:ea typeface="Roboto" pitchFamily="2" charset="0"/>
              </a:rPr>
              <a:t>The </a:t>
            </a:r>
            <a:r>
              <a:rPr kumimoji="0" lang="pt-BR" altLang="pt-BR" sz="1600" i="0" u="none" strike="noStrike" cap="none" normalizeH="0" baseline="0" dirty="0">
                <a:ln>
                  <a:noFill/>
                </a:ln>
                <a:solidFill>
                  <a:srgbClr val="3A6483"/>
                </a:solidFill>
                <a:effectLst/>
                <a:latin typeface="Abadi" panose="020B0604020104020204" pitchFamily="34" charset="0"/>
                <a:ea typeface="Roboto" pitchFamily="2" charset="0"/>
              </a:rPr>
              <a:t>DISTINT</a:t>
            </a:r>
            <a:r>
              <a:rPr kumimoji="0" lang="pt-BR" altLang="pt-BR" sz="1600" b="1" i="0" u="none" strike="noStrike" cap="none" normalizeH="0" baseline="0" dirty="0">
                <a:ln>
                  <a:noFill/>
                </a:ln>
                <a:solidFill>
                  <a:srgbClr val="3A6483"/>
                </a:solidFill>
                <a:effectLst/>
                <a:latin typeface="Abadi" panose="020B0604020104020204" pitchFamily="34" charset="0"/>
                <a:ea typeface="Roboto" pitchFamily="2" charset="0"/>
              </a:rPr>
              <a:t> </a:t>
            </a:r>
            <a:r>
              <a:rPr kumimoji="0" lang="pt-BR" altLang="pt-BR" sz="1600" b="0" i="0" u="none" strike="noStrike" cap="none" normalizeH="0" baseline="0" dirty="0">
                <a:ln>
                  <a:noFill/>
                </a:ln>
                <a:solidFill>
                  <a:srgbClr val="000000"/>
                </a:solidFill>
                <a:effectLst/>
                <a:latin typeface="Abadi" panose="020B0604020104020204" pitchFamily="34" charset="0"/>
                <a:ea typeface="Roboto" pitchFamily="2" charset="0"/>
              </a:rPr>
              <a:t>statement </a:t>
            </a:r>
            <a:r>
              <a:rPr kumimoji="0" lang="pt-BR" altLang="pt-BR" sz="1600" b="0" i="0" u="none" strike="noStrike" cap="none" normalizeH="0" baseline="0" dirty="0" err="1">
                <a:ln>
                  <a:noFill/>
                </a:ln>
                <a:solidFill>
                  <a:srgbClr val="000000"/>
                </a:solidFill>
                <a:effectLst/>
                <a:latin typeface="Abadi" panose="020B0604020104020204" pitchFamily="34" charset="0"/>
                <a:ea typeface="Roboto" pitchFamily="2" charset="0"/>
              </a:rPr>
              <a:t>is</a:t>
            </a:r>
            <a:r>
              <a:rPr kumimoji="0" lang="pt-BR" altLang="pt-BR" sz="1600" b="0" i="0" u="none" strike="noStrike" cap="none" normalizeH="0" baseline="0" dirty="0">
                <a:ln>
                  <a:noFill/>
                </a:ln>
                <a:solidFill>
                  <a:srgbClr val="000000"/>
                </a:solidFill>
                <a:effectLst/>
                <a:latin typeface="Abadi" panose="020B0604020104020204" pitchFamily="34" charset="0"/>
                <a:ea typeface="Roboto" pitchFamily="2" charset="0"/>
              </a:rPr>
              <a:t> used </a:t>
            </a:r>
            <a:r>
              <a:rPr kumimoji="0" lang="pt-BR" altLang="pt-BR" sz="1600" b="0" i="0" u="none" strike="noStrike" cap="none" normalizeH="0" baseline="0" dirty="0" err="1">
                <a:ln>
                  <a:noFill/>
                </a:ln>
                <a:solidFill>
                  <a:srgbClr val="000000"/>
                </a:solidFill>
                <a:effectLst/>
                <a:latin typeface="Abadi" panose="020B0604020104020204" pitchFamily="34" charset="0"/>
                <a:ea typeface="Roboto" pitchFamily="2" charset="0"/>
              </a:rPr>
              <a:t>to</a:t>
            </a:r>
            <a:r>
              <a:rPr kumimoji="0" lang="pt-BR" altLang="pt-BR" sz="1600" b="0" i="0" u="none" strike="noStrike" cap="none" normalizeH="0" baseline="0" dirty="0">
                <a:ln>
                  <a:noFill/>
                </a:ln>
                <a:solidFill>
                  <a:srgbClr val="000000"/>
                </a:solidFill>
                <a:effectLst/>
                <a:latin typeface="Abadi" panose="020B0604020104020204" pitchFamily="34" charset="0"/>
                <a:ea typeface="Roboto" pitchFamily="2" charset="0"/>
              </a:rPr>
              <a:t> </a:t>
            </a:r>
            <a:r>
              <a:rPr kumimoji="0" lang="pt-BR" altLang="pt-BR" sz="1600" b="0" i="0" u="none" strike="noStrike" cap="none" normalizeH="0" baseline="0" dirty="0" err="1">
                <a:ln>
                  <a:noFill/>
                </a:ln>
                <a:solidFill>
                  <a:srgbClr val="000000"/>
                </a:solidFill>
                <a:effectLst/>
                <a:latin typeface="Abadi" panose="020B0604020104020204" pitchFamily="34" charset="0"/>
                <a:ea typeface="Roboto" pitchFamily="2" charset="0"/>
              </a:rPr>
              <a:t>return</a:t>
            </a:r>
            <a:r>
              <a:rPr kumimoji="0" lang="pt-BR" altLang="pt-BR" sz="1600" b="0" i="0" u="none" strike="noStrike" cap="none" normalizeH="0" baseline="0" dirty="0">
                <a:ln>
                  <a:noFill/>
                </a:ln>
                <a:solidFill>
                  <a:srgbClr val="000000"/>
                </a:solidFill>
                <a:effectLst/>
                <a:latin typeface="Abadi" panose="020B0604020104020204" pitchFamily="34" charset="0"/>
                <a:ea typeface="Roboto" pitchFamily="2" charset="0"/>
              </a:rPr>
              <a:t> </a:t>
            </a:r>
            <a:r>
              <a:rPr kumimoji="0" lang="pt-BR" altLang="pt-BR" sz="1600" b="0" i="0" u="none" strike="noStrike" cap="none" normalizeH="0" baseline="0" dirty="0" err="1">
                <a:ln>
                  <a:noFill/>
                </a:ln>
                <a:solidFill>
                  <a:srgbClr val="000000"/>
                </a:solidFill>
                <a:effectLst/>
                <a:latin typeface="Abadi" panose="020B0604020104020204" pitchFamily="34" charset="0"/>
                <a:ea typeface="Roboto" pitchFamily="2" charset="0"/>
              </a:rPr>
              <a:t>only</a:t>
            </a:r>
            <a:r>
              <a:rPr kumimoji="0" lang="pt-BR" altLang="pt-BR" sz="1600" b="0" i="0" u="none" strike="noStrike" cap="none" normalizeH="0" baseline="0" dirty="0">
                <a:ln>
                  <a:noFill/>
                </a:ln>
                <a:solidFill>
                  <a:srgbClr val="000000"/>
                </a:solidFill>
                <a:effectLst/>
                <a:latin typeface="Abadi" panose="020B0604020104020204" pitchFamily="34" charset="0"/>
                <a:ea typeface="Roboto" pitchFamily="2" charset="0"/>
              </a:rPr>
              <a:t> </a:t>
            </a:r>
            <a:r>
              <a:rPr kumimoji="0" lang="pt-BR" altLang="pt-BR" sz="1600" b="0" i="0" u="none" strike="noStrike" cap="none" normalizeH="0" baseline="0" dirty="0" err="1">
                <a:ln>
                  <a:noFill/>
                </a:ln>
                <a:solidFill>
                  <a:srgbClr val="000000"/>
                </a:solidFill>
                <a:effectLst/>
                <a:latin typeface="Abadi" panose="020B0604020104020204" pitchFamily="34" charset="0"/>
                <a:ea typeface="Roboto" pitchFamily="2" charset="0"/>
              </a:rPr>
              <a:t>distinct</a:t>
            </a:r>
            <a:r>
              <a:rPr kumimoji="0" lang="pt-BR" altLang="pt-BR" sz="1600" b="0" i="0" u="none" strike="noStrike" cap="none" normalizeH="0" baseline="0" dirty="0">
                <a:ln>
                  <a:noFill/>
                </a:ln>
                <a:solidFill>
                  <a:srgbClr val="000000"/>
                </a:solidFill>
                <a:effectLst/>
                <a:latin typeface="Abadi" panose="020B0604020104020204" pitchFamily="34" charset="0"/>
                <a:ea typeface="Roboto" pitchFamily="2" charset="0"/>
              </a:rPr>
              <a:t> (</a:t>
            </a:r>
            <a:r>
              <a:rPr kumimoji="0" lang="pt-BR" altLang="pt-BR" sz="1600" b="0" i="0" u="none" strike="noStrike" cap="none" normalizeH="0" baseline="0" dirty="0" err="1">
                <a:ln>
                  <a:noFill/>
                </a:ln>
                <a:solidFill>
                  <a:srgbClr val="000000"/>
                </a:solidFill>
                <a:effectLst/>
                <a:latin typeface="Abadi" panose="020B0604020104020204" pitchFamily="34" charset="0"/>
                <a:ea typeface="Roboto" pitchFamily="2" charset="0"/>
              </a:rPr>
              <a:t>different</a:t>
            </a:r>
            <a:r>
              <a:rPr kumimoji="0" lang="pt-BR" altLang="pt-BR" sz="1600" b="0" i="0" u="none" strike="noStrike" cap="none" normalizeH="0" baseline="0" dirty="0">
                <a:ln>
                  <a:noFill/>
                </a:ln>
                <a:solidFill>
                  <a:srgbClr val="000000"/>
                </a:solidFill>
                <a:effectLst/>
                <a:latin typeface="Abadi" panose="020B0604020104020204" pitchFamily="34" charset="0"/>
                <a:ea typeface="Roboto" pitchFamily="2" charset="0"/>
              </a:rPr>
              <a:t>) </a:t>
            </a:r>
            <a:r>
              <a:rPr kumimoji="0" lang="pt-BR" altLang="pt-BR" sz="1600" b="0" i="0" u="none" strike="noStrike" cap="none" normalizeH="0" baseline="0" dirty="0" err="1">
                <a:ln>
                  <a:noFill/>
                </a:ln>
                <a:solidFill>
                  <a:srgbClr val="000000"/>
                </a:solidFill>
                <a:effectLst/>
                <a:latin typeface="Abadi" panose="020B0604020104020204" pitchFamily="34" charset="0"/>
                <a:ea typeface="Roboto" pitchFamily="2" charset="0"/>
              </a:rPr>
              <a:t>values</a:t>
            </a:r>
            <a:r>
              <a:rPr kumimoji="0" lang="pt-BR" altLang="pt-BR" sz="1600" b="0" i="0" u="none" strike="noStrike" cap="none" normalizeH="0" baseline="0" dirty="0">
                <a:ln>
                  <a:noFill/>
                </a:ln>
                <a:solidFill>
                  <a:srgbClr val="000000"/>
                </a:solidFill>
                <a:effectLst/>
                <a:latin typeface="Abadi" panose="020B0604020104020204" pitchFamily="34" charset="0"/>
                <a:ea typeface="Roboto" pitchFamily="2" charset="0"/>
              </a:rPr>
              <a:t> (BOOSTER VERSION column).</a:t>
            </a:r>
            <a:endParaRPr kumimoji="0" lang="en-US" altLang="pt-BR" sz="1600" b="0" i="0" u="none" strike="noStrike" cap="none" normalizeH="0" baseline="0" dirty="0">
              <a:ln>
                <a:noFill/>
              </a:ln>
              <a:solidFill>
                <a:schemeClr val="bg2">
                  <a:lumMod val="25000"/>
                </a:schemeClr>
              </a:solidFill>
              <a:effectLst/>
              <a:latin typeface="Abadi" panose="020B0604020104020204" pitchFamily="34" charset="0"/>
              <a:ea typeface="Roboto" pitchFamily="2"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pt-BR" sz="1600" b="0" i="0" u="none" strike="noStrike" cap="none" normalizeH="0" baseline="0" dirty="0">
                <a:ln>
                  <a:noFill/>
                </a:ln>
                <a:solidFill>
                  <a:schemeClr val="bg2">
                    <a:lumMod val="25000"/>
                  </a:schemeClr>
                </a:solidFill>
                <a:effectLst/>
                <a:latin typeface="Abadi" panose="020B0604020104020204" pitchFamily="34" charset="0"/>
                <a:ea typeface="Roboto" pitchFamily="2" charset="0"/>
              </a:rPr>
              <a:t>We use the </a:t>
            </a:r>
            <a:r>
              <a:rPr kumimoji="0" lang="en-US" altLang="pt-BR" sz="1600" b="0" i="0" u="none" strike="noStrike" cap="none" normalizeH="0" baseline="0" dirty="0">
                <a:ln>
                  <a:noFill/>
                </a:ln>
                <a:solidFill>
                  <a:srgbClr val="3A6483"/>
                </a:solidFill>
                <a:effectLst/>
                <a:latin typeface="Abadi" panose="020B0604020104020204" pitchFamily="34" charset="0"/>
                <a:ea typeface="Roboto" pitchFamily="2" charset="0"/>
              </a:rPr>
              <a:t>WHERE</a:t>
            </a:r>
            <a:r>
              <a:rPr kumimoji="0" lang="en-US" altLang="pt-BR" sz="1600" b="0" i="0" u="none" strike="noStrike" cap="none" normalizeH="0" baseline="0" dirty="0">
                <a:ln>
                  <a:noFill/>
                </a:ln>
                <a:solidFill>
                  <a:schemeClr val="bg2">
                    <a:lumMod val="25000"/>
                  </a:schemeClr>
                </a:solidFill>
                <a:effectLst/>
                <a:latin typeface="Abadi" panose="020B0604020104020204" pitchFamily="34" charset="0"/>
                <a:ea typeface="Roboto" pitchFamily="2" charset="0"/>
              </a:rPr>
              <a:t> statement associating with </a:t>
            </a:r>
            <a:r>
              <a:rPr kumimoji="0" lang="en-US" altLang="pt-BR" sz="1600" b="0" i="0" u="none" strike="noStrike" cap="none" normalizeH="0" baseline="0" dirty="0">
                <a:ln>
                  <a:noFill/>
                </a:ln>
                <a:solidFill>
                  <a:srgbClr val="3A6483"/>
                </a:solidFill>
                <a:effectLst/>
                <a:latin typeface="Abadi" panose="020B0604020104020204" pitchFamily="34" charset="0"/>
                <a:ea typeface="Roboto" pitchFamily="2" charset="0"/>
              </a:rPr>
              <a:t>MAX</a:t>
            </a:r>
            <a:r>
              <a:rPr kumimoji="0" lang="en-US" altLang="pt-BR" sz="1600" b="0" i="0" u="none" strike="noStrike" cap="none" normalizeH="0" baseline="0" dirty="0">
                <a:ln>
                  <a:noFill/>
                </a:ln>
                <a:solidFill>
                  <a:schemeClr val="bg2">
                    <a:lumMod val="25000"/>
                  </a:schemeClr>
                </a:solidFill>
                <a:effectLst/>
                <a:latin typeface="Abadi" panose="020B0604020104020204" pitchFamily="34" charset="0"/>
                <a:ea typeface="Roboto" pitchFamily="2" charset="0"/>
              </a:rPr>
              <a:t> statement to figure out the maximum payload value in the PAYLOAD_MASS_KG_ column. In this case we had used a </a:t>
            </a:r>
            <a:r>
              <a:rPr kumimoji="0" lang="en-US" altLang="pt-BR" sz="1600" b="0" i="0" u="none" strike="noStrike" cap="none" normalizeH="0" baseline="0" dirty="0">
                <a:ln>
                  <a:noFill/>
                </a:ln>
                <a:solidFill>
                  <a:srgbClr val="3A6483"/>
                </a:solidFill>
                <a:effectLst/>
                <a:latin typeface="Abadi" panose="020B0604020104020204" pitchFamily="34" charset="0"/>
                <a:ea typeface="Roboto" pitchFamily="2" charset="0"/>
              </a:rPr>
              <a:t>subquery</a:t>
            </a:r>
            <a:r>
              <a:rPr kumimoji="0" lang="en-US" altLang="pt-BR" sz="1600" b="0" i="0" u="none" strike="noStrike" cap="none" normalizeH="0" baseline="0" dirty="0">
                <a:ln>
                  <a:noFill/>
                </a:ln>
                <a:solidFill>
                  <a:schemeClr val="bg2">
                    <a:lumMod val="25000"/>
                  </a:schemeClr>
                </a:solidFill>
                <a:effectLst/>
                <a:latin typeface="Abadi" panose="020B0604020104020204" pitchFamily="34" charset="0"/>
                <a:ea typeface="Roboto" pitchFamily="2" charset="0"/>
              </a:rPr>
              <a:t> to improve the filter.</a:t>
            </a:r>
          </a:p>
        </p:txBody>
      </p:sp>
      <p:pic>
        <p:nvPicPr>
          <p:cNvPr id="22" name="Imagem 21">
            <a:extLst>
              <a:ext uri="{FF2B5EF4-FFF2-40B4-BE49-F238E27FC236}">
                <a16:creationId xmlns:a16="http://schemas.microsoft.com/office/drawing/2014/main" id="{6A452121-E8C9-4A2A-865B-AA4193D49AEA}"/>
              </a:ext>
            </a:extLst>
          </p:cNvPr>
          <p:cNvPicPr>
            <a:picLocks noChangeAspect="1"/>
          </p:cNvPicPr>
          <p:nvPr/>
        </p:nvPicPr>
        <p:blipFill>
          <a:blip r:embed="rId4"/>
          <a:stretch>
            <a:fillRect/>
          </a:stretch>
        </p:blipFill>
        <p:spPr>
          <a:xfrm>
            <a:off x="5902081" y="3316044"/>
            <a:ext cx="4400159" cy="175829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rgbClr val="3A6483"/>
                </a:solidFill>
              </a:rPr>
              <a:t>33</a:t>
            </a:fld>
            <a:endParaRPr lang="en-US" dirty="0">
              <a:solidFill>
                <a:srgbClr val="3A6483"/>
              </a:solidFill>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2015 Launch Records</a:t>
            </a:r>
          </a:p>
        </p:txBody>
      </p:sp>
      <p:pic>
        <p:nvPicPr>
          <p:cNvPr id="6" name="Imagem 5">
            <a:extLst>
              <a:ext uri="{FF2B5EF4-FFF2-40B4-BE49-F238E27FC236}">
                <a16:creationId xmlns:a16="http://schemas.microsoft.com/office/drawing/2014/main" id="{01D3D53D-C15E-46B4-BF1E-3A8EC4601D1F}"/>
              </a:ext>
            </a:extLst>
          </p:cNvPr>
          <p:cNvPicPr>
            <a:picLocks noChangeAspect="1"/>
          </p:cNvPicPr>
          <p:nvPr/>
        </p:nvPicPr>
        <p:blipFill>
          <a:blip r:embed="rId3"/>
          <a:stretch>
            <a:fillRect/>
          </a:stretch>
        </p:blipFill>
        <p:spPr>
          <a:xfrm>
            <a:off x="781439" y="1796366"/>
            <a:ext cx="8068801" cy="704948"/>
          </a:xfrm>
          <a:prstGeom prst="rect">
            <a:avLst/>
          </a:prstGeom>
        </p:spPr>
      </p:pic>
      <p:pic>
        <p:nvPicPr>
          <p:cNvPr id="9" name="Imagem 8">
            <a:extLst>
              <a:ext uri="{FF2B5EF4-FFF2-40B4-BE49-F238E27FC236}">
                <a16:creationId xmlns:a16="http://schemas.microsoft.com/office/drawing/2014/main" id="{2D3A27C2-13EC-43A6-BA94-45ACA65D9028}"/>
              </a:ext>
            </a:extLst>
          </p:cNvPr>
          <p:cNvPicPr>
            <a:picLocks noChangeAspect="1"/>
          </p:cNvPicPr>
          <p:nvPr/>
        </p:nvPicPr>
        <p:blipFill>
          <a:blip r:embed="rId4"/>
          <a:stretch>
            <a:fillRect/>
          </a:stretch>
        </p:blipFill>
        <p:spPr>
          <a:xfrm>
            <a:off x="7112000" y="3078436"/>
            <a:ext cx="3160564" cy="1381192"/>
          </a:xfrm>
          <a:prstGeom prst="rect">
            <a:avLst/>
          </a:prstGeom>
        </p:spPr>
      </p:pic>
      <p:grpSp>
        <p:nvGrpSpPr>
          <p:cNvPr id="10" name="Agrupar 9">
            <a:extLst>
              <a:ext uri="{FF2B5EF4-FFF2-40B4-BE49-F238E27FC236}">
                <a16:creationId xmlns:a16="http://schemas.microsoft.com/office/drawing/2014/main" id="{015CA30F-6C2B-476F-AE1F-A9F6E864A288}"/>
              </a:ext>
            </a:extLst>
          </p:cNvPr>
          <p:cNvGrpSpPr/>
          <p:nvPr/>
        </p:nvGrpSpPr>
        <p:grpSpPr>
          <a:xfrm>
            <a:off x="9167542" y="2066647"/>
            <a:ext cx="846401" cy="667881"/>
            <a:chOff x="7988982" y="1936956"/>
            <a:chExt cx="846401" cy="667881"/>
          </a:xfrm>
        </p:grpSpPr>
        <p:sp>
          <p:nvSpPr>
            <p:cNvPr id="11" name="Seta: Divisa 10">
              <a:extLst>
                <a:ext uri="{FF2B5EF4-FFF2-40B4-BE49-F238E27FC236}">
                  <a16:creationId xmlns:a16="http://schemas.microsoft.com/office/drawing/2014/main" id="{DCBD55C0-B8C5-41D1-841D-9D41FD8F6986}"/>
                </a:ext>
              </a:extLst>
            </p:cNvPr>
            <p:cNvSpPr/>
            <p:nvPr/>
          </p:nvSpPr>
          <p:spPr>
            <a:xfrm>
              <a:off x="7988982" y="1936956"/>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Seta: Divisa 11">
              <a:extLst>
                <a:ext uri="{FF2B5EF4-FFF2-40B4-BE49-F238E27FC236}">
                  <a16:creationId xmlns:a16="http://schemas.microsoft.com/office/drawing/2014/main" id="{983854B5-7E5F-484D-A7A5-338756BD3626}"/>
                </a:ext>
              </a:extLst>
            </p:cNvPr>
            <p:cNvSpPr/>
            <p:nvPr/>
          </p:nvSpPr>
          <p:spPr>
            <a:xfrm>
              <a:off x="8235279" y="1936956"/>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Seta: Divisa 12">
              <a:extLst>
                <a:ext uri="{FF2B5EF4-FFF2-40B4-BE49-F238E27FC236}">
                  <a16:creationId xmlns:a16="http://schemas.microsoft.com/office/drawing/2014/main" id="{41AB363E-8F77-49EA-884B-69C2A5A7773C}"/>
                </a:ext>
              </a:extLst>
            </p:cNvPr>
            <p:cNvSpPr/>
            <p:nvPr/>
          </p:nvSpPr>
          <p:spPr>
            <a:xfrm rot="4531450">
              <a:off x="8630240" y="2244585"/>
              <a:ext cx="230786" cy="179500"/>
            </a:xfrm>
            <a:prstGeom prst="chevron">
              <a:avLst/>
            </a:prstGeom>
            <a:solidFill>
              <a:srgbClr val="66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Seta: Divisa 13">
              <a:extLst>
                <a:ext uri="{FF2B5EF4-FFF2-40B4-BE49-F238E27FC236}">
                  <a16:creationId xmlns:a16="http://schemas.microsoft.com/office/drawing/2014/main" id="{CB09B188-96D0-40B0-A0F3-F0A55E1A00C5}"/>
                </a:ext>
              </a:extLst>
            </p:cNvPr>
            <p:cNvSpPr/>
            <p:nvPr/>
          </p:nvSpPr>
          <p:spPr>
            <a:xfrm rot="2153314">
              <a:off x="8492105" y="2039378"/>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Seta: Divisa 14">
              <a:extLst>
                <a:ext uri="{FF2B5EF4-FFF2-40B4-BE49-F238E27FC236}">
                  <a16:creationId xmlns:a16="http://schemas.microsoft.com/office/drawing/2014/main" id="{3430D29A-A7BD-44F6-BAB0-115DA16088B0}"/>
                </a:ext>
              </a:extLst>
            </p:cNvPr>
            <p:cNvSpPr/>
            <p:nvPr/>
          </p:nvSpPr>
          <p:spPr>
            <a:xfrm rot="5400000">
              <a:off x="8698110" y="2471540"/>
              <a:ext cx="149959" cy="116635"/>
            </a:xfrm>
            <a:prstGeom prst="chevron">
              <a:avLst/>
            </a:prstGeom>
            <a:solidFill>
              <a:srgbClr val="66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 name="Rectangle 2">
            <a:extLst>
              <a:ext uri="{FF2B5EF4-FFF2-40B4-BE49-F238E27FC236}">
                <a16:creationId xmlns:a16="http://schemas.microsoft.com/office/drawing/2014/main" id="{84E2AD8C-153F-44BB-8DC4-9365B24A14C9}"/>
              </a:ext>
            </a:extLst>
          </p:cNvPr>
          <p:cNvSpPr>
            <a:spLocks noChangeArrowheads="1"/>
          </p:cNvSpPr>
          <p:nvPr/>
        </p:nvSpPr>
        <p:spPr bwMode="auto">
          <a:xfrm>
            <a:off x="770011" y="5457851"/>
            <a:ext cx="102452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spcBef>
                <a:spcPts val="1400"/>
              </a:spcBef>
            </a:pPr>
            <a:r>
              <a:rPr lang="en-US" sz="1600" dirty="0">
                <a:solidFill>
                  <a:schemeClr val="accent3">
                    <a:lumMod val="25000"/>
                  </a:schemeClr>
                </a:solidFill>
                <a:latin typeface="Abadi"/>
              </a:rPr>
              <a:t>We used a combinations of the </a:t>
            </a:r>
            <a:r>
              <a:rPr lang="en-US" sz="1600" dirty="0">
                <a:solidFill>
                  <a:srgbClr val="3A6483"/>
                </a:solidFill>
                <a:latin typeface="Abadi"/>
              </a:rPr>
              <a:t>WHERE</a:t>
            </a:r>
            <a:r>
              <a:rPr lang="en-US" sz="1600" dirty="0">
                <a:solidFill>
                  <a:schemeClr val="accent3">
                    <a:lumMod val="25000"/>
                  </a:schemeClr>
                </a:solidFill>
                <a:latin typeface="Abadi"/>
              </a:rPr>
              <a:t> clause, </a:t>
            </a:r>
            <a:r>
              <a:rPr lang="en-US" sz="1600" dirty="0">
                <a:solidFill>
                  <a:srgbClr val="3A6483"/>
                </a:solidFill>
                <a:latin typeface="Abadi"/>
              </a:rPr>
              <a:t>LIKE +</a:t>
            </a:r>
            <a:r>
              <a:rPr lang="en-US" sz="1600" dirty="0">
                <a:solidFill>
                  <a:schemeClr val="accent3">
                    <a:lumMod val="25000"/>
                  </a:schemeClr>
                </a:solidFill>
                <a:latin typeface="Abadi"/>
              </a:rPr>
              <a:t> </a:t>
            </a:r>
            <a:r>
              <a:rPr lang="en-US" sz="1600" dirty="0">
                <a:solidFill>
                  <a:srgbClr val="3A6483"/>
                </a:solidFill>
                <a:latin typeface="Abadi"/>
              </a:rPr>
              <a:t>AND</a:t>
            </a:r>
            <a:r>
              <a:rPr lang="en-US" sz="1600" dirty="0">
                <a:solidFill>
                  <a:schemeClr val="accent3">
                    <a:lumMod val="25000"/>
                  </a:schemeClr>
                </a:solidFill>
                <a:latin typeface="Abadi"/>
              </a:rPr>
              <a:t> conditions to filter for failed landing outcomes in drone ship, their booster versions, and launch site names for year 2015.</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rgbClr val="3A6483"/>
                </a:solidFill>
              </a:rPr>
              <a:t>34</a:t>
            </a:fld>
            <a:endParaRPr lang="en-US" dirty="0">
              <a:solidFill>
                <a:srgbClr val="3A6483"/>
              </a:solidFill>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3A6483"/>
                </a:solidFill>
                <a:latin typeface="Abadi"/>
              </a:rPr>
              <a:t>Rank Landing Outcomes Between 2010-06-04 and 2017-03-20</a:t>
            </a:r>
          </a:p>
        </p:txBody>
      </p:sp>
      <p:pic>
        <p:nvPicPr>
          <p:cNvPr id="6" name="Imagem 5">
            <a:extLst>
              <a:ext uri="{FF2B5EF4-FFF2-40B4-BE49-F238E27FC236}">
                <a16:creationId xmlns:a16="http://schemas.microsoft.com/office/drawing/2014/main" id="{84049526-5BEC-4E61-9FE5-2B73F4E4E958}"/>
              </a:ext>
            </a:extLst>
          </p:cNvPr>
          <p:cNvPicPr>
            <a:picLocks noChangeAspect="1"/>
          </p:cNvPicPr>
          <p:nvPr/>
        </p:nvPicPr>
        <p:blipFill>
          <a:blip r:embed="rId3"/>
          <a:stretch>
            <a:fillRect/>
          </a:stretch>
        </p:blipFill>
        <p:spPr>
          <a:xfrm>
            <a:off x="770011" y="1796366"/>
            <a:ext cx="5438775" cy="1457325"/>
          </a:xfrm>
          <a:prstGeom prst="rect">
            <a:avLst/>
          </a:prstGeom>
        </p:spPr>
      </p:pic>
      <p:pic>
        <p:nvPicPr>
          <p:cNvPr id="15" name="Imagem 14">
            <a:extLst>
              <a:ext uri="{FF2B5EF4-FFF2-40B4-BE49-F238E27FC236}">
                <a16:creationId xmlns:a16="http://schemas.microsoft.com/office/drawing/2014/main" id="{683AEF43-0DC9-4B59-9F4B-C5340E43CCBD}"/>
              </a:ext>
            </a:extLst>
          </p:cNvPr>
          <p:cNvPicPr>
            <a:picLocks noChangeAspect="1"/>
          </p:cNvPicPr>
          <p:nvPr/>
        </p:nvPicPr>
        <p:blipFill>
          <a:blip r:embed="rId4"/>
          <a:stretch>
            <a:fillRect/>
          </a:stretch>
        </p:blipFill>
        <p:spPr>
          <a:xfrm>
            <a:off x="8158480" y="1806525"/>
            <a:ext cx="2892632" cy="3400111"/>
          </a:xfrm>
          <a:prstGeom prst="rect">
            <a:avLst/>
          </a:prstGeom>
        </p:spPr>
      </p:pic>
      <p:grpSp>
        <p:nvGrpSpPr>
          <p:cNvPr id="16" name="Agrupar 15">
            <a:extLst>
              <a:ext uri="{FF2B5EF4-FFF2-40B4-BE49-F238E27FC236}">
                <a16:creationId xmlns:a16="http://schemas.microsoft.com/office/drawing/2014/main" id="{8647D550-C1F9-46E5-8A9B-E2CF897AB42F}"/>
              </a:ext>
            </a:extLst>
          </p:cNvPr>
          <p:cNvGrpSpPr/>
          <p:nvPr/>
        </p:nvGrpSpPr>
        <p:grpSpPr>
          <a:xfrm>
            <a:off x="6573179" y="2435277"/>
            <a:ext cx="1090737" cy="179501"/>
            <a:chOff x="7507201" y="1936955"/>
            <a:chExt cx="1090737" cy="179501"/>
          </a:xfrm>
        </p:grpSpPr>
        <p:sp>
          <p:nvSpPr>
            <p:cNvPr id="17" name="Seta: Divisa 16">
              <a:extLst>
                <a:ext uri="{FF2B5EF4-FFF2-40B4-BE49-F238E27FC236}">
                  <a16:creationId xmlns:a16="http://schemas.microsoft.com/office/drawing/2014/main" id="{F2F4EE64-73E3-47DD-8751-D807EBF6CBAA}"/>
                </a:ext>
              </a:extLst>
            </p:cNvPr>
            <p:cNvSpPr/>
            <p:nvPr/>
          </p:nvSpPr>
          <p:spPr>
            <a:xfrm>
              <a:off x="7507201" y="1936956"/>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Seta: Divisa 17">
              <a:extLst>
                <a:ext uri="{FF2B5EF4-FFF2-40B4-BE49-F238E27FC236}">
                  <a16:creationId xmlns:a16="http://schemas.microsoft.com/office/drawing/2014/main" id="{A2008031-5A26-4B84-8D6A-E79D5D71EB1C}"/>
                </a:ext>
              </a:extLst>
            </p:cNvPr>
            <p:cNvSpPr/>
            <p:nvPr/>
          </p:nvSpPr>
          <p:spPr>
            <a:xfrm>
              <a:off x="7753498" y="1936956"/>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Seta: Divisa 18">
              <a:extLst>
                <a:ext uri="{FF2B5EF4-FFF2-40B4-BE49-F238E27FC236}">
                  <a16:creationId xmlns:a16="http://schemas.microsoft.com/office/drawing/2014/main" id="{672FCC8D-3B0C-4338-86FF-8F47C866EDE2}"/>
                </a:ext>
              </a:extLst>
            </p:cNvPr>
            <p:cNvSpPr/>
            <p:nvPr/>
          </p:nvSpPr>
          <p:spPr>
            <a:xfrm>
              <a:off x="8210943" y="1936955"/>
              <a:ext cx="230786" cy="179500"/>
            </a:xfrm>
            <a:prstGeom prst="chevron">
              <a:avLst/>
            </a:prstGeom>
            <a:solidFill>
              <a:srgbClr val="66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Seta: Divisa 19">
              <a:extLst>
                <a:ext uri="{FF2B5EF4-FFF2-40B4-BE49-F238E27FC236}">
                  <a16:creationId xmlns:a16="http://schemas.microsoft.com/office/drawing/2014/main" id="{04F83259-7F94-4728-B9BB-A0A9A1B5C68A}"/>
                </a:ext>
              </a:extLst>
            </p:cNvPr>
            <p:cNvSpPr/>
            <p:nvPr/>
          </p:nvSpPr>
          <p:spPr>
            <a:xfrm>
              <a:off x="7993736" y="1936955"/>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Seta: Divisa 20">
              <a:extLst>
                <a:ext uri="{FF2B5EF4-FFF2-40B4-BE49-F238E27FC236}">
                  <a16:creationId xmlns:a16="http://schemas.microsoft.com/office/drawing/2014/main" id="{C054B50A-ADFD-4AED-864D-8CBB75A76E8A}"/>
                </a:ext>
              </a:extLst>
            </p:cNvPr>
            <p:cNvSpPr/>
            <p:nvPr/>
          </p:nvSpPr>
          <p:spPr>
            <a:xfrm>
              <a:off x="8447979" y="1971245"/>
              <a:ext cx="149959" cy="116635"/>
            </a:xfrm>
            <a:prstGeom prst="chevron">
              <a:avLst/>
            </a:prstGeom>
            <a:solidFill>
              <a:srgbClr val="66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Rectangle 2">
            <a:extLst>
              <a:ext uri="{FF2B5EF4-FFF2-40B4-BE49-F238E27FC236}">
                <a16:creationId xmlns:a16="http://schemas.microsoft.com/office/drawing/2014/main" id="{DE4D25A0-9A6A-48E4-A32C-CD1187C86BCE}"/>
              </a:ext>
            </a:extLst>
          </p:cNvPr>
          <p:cNvSpPr>
            <a:spLocks noChangeArrowheads="1"/>
          </p:cNvSpPr>
          <p:nvPr/>
        </p:nvSpPr>
        <p:spPr bwMode="auto">
          <a:xfrm>
            <a:off x="718945" y="3606650"/>
            <a:ext cx="585423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spcBef>
                <a:spcPts val="1400"/>
              </a:spcBef>
            </a:pPr>
            <a:r>
              <a:rPr lang="en-US" sz="1600" dirty="0">
                <a:solidFill>
                  <a:schemeClr val="accent3">
                    <a:lumMod val="25000"/>
                  </a:schemeClr>
                </a:solidFill>
                <a:latin typeface="Abadi"/>
              </a:rPr>
              <a:t>We selected Landing outcomes and the </a:t>
            </a:r>
            <a:r>
              <a:rPr lang="en-US" sz="1600" dirty="0">
                <a:solidFill>
                  <a:srgbClr val="3A6483"/>
                </a:solidFill>
                <a:latin typeface="Abadi"/>
              </a:rPr>
              <a:t>COUNT</a:t>
            </a:r>
            <a:r>
              <a:rPr lang="en-US" sz="1600" dirty="0">
                <a:solidFill>
                  <a:schemeClr val="accent3">
                    <a:lumMod val="25000"/>
                  </a:schemeClr>
                </a:solidFill>
                <a:latin typeface="Abadi"/>
              </a:rPr>
              <a:t> of landing outcomes from the data and used the </a:t>
            </a:r>
            <a:r>
              <a:rPr lang="en-US" sz="1600" dirty="0">
                <a:solidFill>
                  <a:srgbClr val="3A6483"/>
                </a:solidFill>
                <a:latin typeface="Abadi"/>
              </a:rPr>
              <a:t>WHERE</a:t>
            </a:r>
            <a:r>
              <a:rPr lang="en-US" sz="1600" dirty="0">
                <a:solidFill>
                  <a:schemeClr val="accent3">
                    <a:lumMod val="25000"/>
                  </a:schemeClr>
                </a:solidFill>
                <a:latin typeface="Abadi"/>
              </a:rPr>
              <a:t> clause to filter for landing outcomes </a:t>
            </a:r>
            <a:r>
              <a:rPr lang="en-US" sz="1600" dirty="0">
                <a:solidFill>
                  <a:srgbClr val="3A6483"/>
                </a:solidFill>
                <a:latin typeface="Abadi"/>
              </a:rPr>
              <a:t>BETWEEN</a:t>
            </a:r>
            <a:r>
              <a:rPr lang="en-US" sz="1600" dirty="0">
                <a:solidFill>
                  <a:schemeClr val="accent3">
                    <a:lumMod val="25000"/>
                  </a:schemeClr>
                </a:solidFill>
                <a:latin typeface="Abadi"/>
              </a:rPr>
              <a:t> 2010-06-04 to 2010-03-20.</a:t>
            </a:r>
          </a:p>
        </p:txBody>
      </p:sp>
      <p:sp>
        <p:nvSpPr>
          <p:cNvPr id="23" name="Rectangle 2">
            <a:extLst>
              <a:ext uri="{FF2B5EF4-FFF2-40B4-BE49-F238E27FC236}">
                <a16:creationId xmlns:a16="http://schemas.microsoft.com/office/drawing/2014/main" id="{41F1978B-CB33-4841-9C4F-531C74D48528}"/>
              </a:ext>
            </a:extLst>
          </p:cNvPr>
          <p:cNvSpPr>
            <a:spLocks noChangeArrowheads="1"/>
          </p:cNvSpPr>
          <p:nvPr/>
        </p:nvSpPr>
        <p:spPr bwMode="auto">
          <a:xfrm>
            <a:off x="684970" y="4693164"/>
            <a:ext cx="585423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spcBef>
                <a:spcPts val="1400"/>
              </a:spcBef>
            </a:pPr>
            <a:r>
              <a:rPr lang="en-US" sz="1600" dirty="0">
                <a:solidFill>
                  <a:schemeClr val="accent3">
                    <a:lumMod val="25000"/>
                  </a:schemeClr>
                </a:solidFill>
                <a:latin typeface="Abadi"/>
              </a:rPr>
              <a:t>We applied the </a:t>
            </a:r>
            <a:r>
              <a:rPr lang="en-US" sz="1600" dirty="0">
                <a:solidFill>
                  <a:srgbClr val="3A6483"/>
                </a:solidFill>
                <a:latin typeface="Abadi"/>
              </a:rPr>
              <a:t>GROUP BY </a:t>
            </a:r>
            <a:r>
              <a:rPr lang="en-US" sz="1600" dirty="0">
                <a:solidFill>
                  <a:schemeClr val="accent3">
                    <a:lumMod val="25000"/>
                  </a:schemeClr>
                </a:solidFill>
                <a:latin typeface="Abadi"/>
              </a:rPr>
              <a:t>clause to group the landing outcomes and the </a:t>
            </a:r>
            <a:r>
              <a:rPr lang="en-US" sz="1600" dirty="0">
                <a:solidFill>
                  <a:srgbClr val="3A6483"/>
                </a:solidFill>
                <a:latin typeface="Abadi"/>
              </a:rPr>
              <a:t>ORDER BY </a:t>
            </a:r>
            <a:r>
              <a:rPr lang="en-US" sz="1600" dirty="0">
                <a:solidFill>
                  <a:schemeClr val="accent3">
                    <a:lumMod val="25000"/>
                  </a:schemeClr>
                </a:solidFill>
                <a:latin typeface="Abadi"/>
              </a:rPr>
              <a:t>clause to order the grouped landing outcome in descending order.</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6" name="Imagem 15">
            <a:extLst>
              <a:ext uri="{FF2B5EF4-FFF2-40B4-BE49-F238E27FC236}">
                <a16:creationId xmlns:a16="http://schemas.microsoft.com/office/drawing/2014/main" id="{D75C7A9B-D082-4DA4-AF7B-02CC696DDADE}"/>
              </a:ext>
            </a:extLst>
          </p:cNvPr>
          <p:cNvPicPr>
            <a:picLocks noChangeAspect="1"/>
          </p:cNvPicPr>
          <p:nvPr/>
        </p:nvPicPr>
        <p:blipFill rotWithShape="1">
          <a:blip r:embed="rId3"/>
          <a:srcRect t="13544" b="2202"/>
          <a:stretch/>
        </p:blipFill>
        <p:spPr>
          <a:xfrm>
            <a:off x="0" y="-2"/>
            <a:ext cx="12192000" cy="6935058"/>
          </a:xfrm>
          <a:prstGeom prst="rect">
            <a:avLst/>
          </a:prstGeom>
        </p:spPr>
      </p:pic>
      <p:sp>
        <p:nvSpPr>
          <p:cNvPr id="45" name="CaixaDeTexto 44">
            <a:extLst>
              <a:ext uri="{FF2B5EF4-FFF2-40B4-BE49-F238E27FC236}">
                <a16:creationId xmlns:a16="http://schemas.microsoft.com/office/drawing/2014/main" id="{788E3E32-8C88-44C4-BCE0-9C04267014EA}"/>
              </a:ext>
            </a:extLst>
          </p:cNvPr>
          <p:cNvSpPr txBox="1"/>
          <p:nvPr/>
        </p:nvSpPr>
        <p:spPr>
          <a:xfrm>
            <a:off x="467747" y="4024901"/>
            <a:ext cx="7387390" cy="1754326"/>
          </a:xfrm>
          <a:prstGeom prst="rect">
            <a:avLst/>
          </a:prstGeom>
          <a:noFill/>
        </p:spPr>
        <p:txBody>
          <a:bodyPr wrap="square" rtlCol="0">
            <a:spAutoFit/>
          </a:bodyPr>
          <a:lstStyle/>
          <a:p>
            <a:r>
              <a:rPr lang="pt-BR" sz="1600" dirty="0">
                <a:latin typeface="Arial Rounded MT Bold" panose="020F0704030504030204" pitchFamily="34" charset="0"/>
              </a:rPr>
              <a:t>Section 3</a:t>
            </a:r>
          </a:p>
          <a:p>
            <a:endParaRPr lang="pt-BR" dirty="0">
              <a:latin typeface="Arial Rounded MT Bold" panose="020F0704030504030204" pitchFamily="34" charset="0"/>
            </a:endParaRPr>
          </a:p>
          <a:p>
            <a:r>
              <a:rPr lang="en-US" sz="3600" dirty="0">
                <a:latin typeface="Arial Rounded MT Bold" panose="020F0704030504030204" pitchFamily="34" charset="0"/>
              </a:rPr>
              <a:t>Launch Sites</a:t>
            </a:r>
          </a:p>
          <a:p>
            <a:r>
              <a:rPr lang="en-US" sz="3600" dirty="0">
                <a:latin typeface="Arial Rounded MT Bold" panose="020F0704030504030204" pitchFamily="34" charset="0"/>
              </a:rPr>
              <a:t>Proximities Analysys</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solidFill>
                  <a:srgbClr val="3A6483"/>
                </a:solidFill>
              </a:rPr>
              <a:t>36</a:t>
            </a:fld>
            <a:endParaRPr lang="en-US" dirty="0">
              <a:solidFill>
                <a:srgbClr val="3A6483"/>
              </a:solidFill>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2" y="5723688"/>
            <a:ext cx="8340412" cy="978535"/>
          </a:xfrm>
          <a:prstGeom prst="rect">
            <a:avLst/>
          </a:prstGeom>
        </p:spPr>
        <p:txBody>
          <a:bodyPr lIns="91440" tIns="45720" rIns="91440" bIns="45720" anchor="t">
            <a:normAutofit/>
          </a:bodyPr>
          <a:lstStyle/>
          <a:p>
            <a:pPr marL="0" indent="0">
              <a:lnSpc>
                <a:spcPct val="100000"/>
              </a:lnSpc>
              <a:spcBef>
                <a:spcPts val="1400"/>
              </a:spcBef>
              <a:buNone/>
            </a:pPr>
            <a:r>
              <a:rPr lang="en-US" sz="1600" dirty="0">
                <a:solidFill>
                  <a:schemeClr val="accent3">
                    <a:lumMod val="25000"/>
                  </a:schemeClr>
                </a:solidFill>
                <a:latin typeface="Abadi"/>
              </a:rPr>
              <a:t>We can see that the SpaceX launch sites are near to the United States of America coasts i.e., Florida and California Regions.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AII Launch Sites on Folium Map</a:t>
            </a:r>
          </a:p>
        </p:txBody>
      </p:sp>
      <p:pic>
        <p:nvPicPr>
          <p:cNvPr id="6" name="Imagem 5">
            <a:extLst>
              <a:ext uri="{FF2B5EF4-FFF2-40B4-BE49-F238E27FC236}">
                <a16:creationId xmlns:a16="http://schemas.microsoft.com/office/drawing/2014/main" id="{3C91DDAE-E83A-4CE8-8E72-3B566BEDA876}"/>
              </a:ext>
            </a:extLst>
          </p:cNvPr>
          <p:cNvPicPr>
            <a:picLocks noChangeAspect="1"/>
          </p:cNvPicPr>
          <p:nvPr/>
        </p:nvPicPr>
        <p:blipFill>
          <a:blip r:embed="rId3"/>
          <a:stretch>
            <a:fillRect/>
          </a:stretch>
        </p:blipFill>
        <p:spPr>
          <a:xfrm>
            <a:off x="770011" y="1527284"/>
            <a:ext cx="8340412" cy="405870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95C25789-F4D8-4AE7-9AC4-AE0B794F3C81}"/>
              </a:ext>
            </a:extLst>
          </p:cNvPr>
          <p:cNvPicPr>
            <a:picLocks noChangeAspect="1"/>
          </p:cNvPicPr>
          <p:nvPr/>
        </p:nvPicPr>
        <p:blipFill>
          <a:blip r:embed="rId3"/>
          <a:stretch>
            <a:fillRect/>
          </a:stretch>
        </p:blipFill>
        <p:spPr>
          <a:xfrm>
            <a:off x="820811" y="1621532"/>
            <a:ext cx="9872509" cy="457676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solidFill>
                  <a:srgbClr val="3A6483"/>
                </a:solidFill>
              </a:rPr>
              <a:t>37</a:t>
            </a:fld>
            <a:endParaRPr lang="en-US" dirty="0">
              <a:solidFill>
                <a:srgbClr val="3A6483"/>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Color Labeled Launch Records</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solidFill>
                  <a:srgbClr val="3A6483"/>
                </a:solidFill>
              </a:rPr>
              <a:t>38</a:t>
            </a:fld>
            <a:endParaRPr lang="en-US" dirty="0">
              <a:solidFill>
                <a:srgbClr val="3A6483"/>
              </a:solidFill>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Launch Site Distances from Equator &amp; Railways</a:t>
            </a:r>
          </a:p>
        </p:txBody>
      </p:sp>
      <p:pic>
        <p:nvPicPr>
          <p:cNvPr id="4" name="Imagem 3">
            <a:extLst>
              <a:ext uri="{FF2B5EF4-FFF2-40B4-BE49-F238E27FC236}">
                <a16:creationId xmlns:a16="http://schemas.microsoft.com/office/drawing/2014/main" id="{E4335BE8-614E-4D75-8027-F1999AA119E8}"/>
              </a:ext>
            </a:extLst>
          </p:cNvPr>
          <p:cNvPicPr>
            <a:picLocks noChangeAspect="1"/>
          </p:cNvPicPr>
          <p:nvPr/>
        </p:nvPicPr>
        <p:blipFill>
          <a:blip r:embed="rId3"/>
          <a:stretch>
            <a:fillRect/>
          </a:stretch>
        </p:blipFill>
        <p:spPr>
          <a:xfrm>
            <a:off x="770010" y="1649413"/>
            <a:ext cx="10576623" cy="407066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biLevel thresh="75000"/>
          </a:blip>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solidFill>
                  <a:srgbClr val="3A6483"/>
                </a:solidFill>
              </a:rPr>
              <a:t>39</a:t>
            </a:fld>
            <a:endParaRPr lang="en-US" dirty="0">
              <a:solidFill>
                <a:srgbClr val="3A6483"/>
              </a:solidFill>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Launch Site Distances from Coastlines &amp; Cities</a:t>
            </a:r>
          </a:p>
        </p:txBody>
      </p:sp>
      <p:pic>
        <p:nvPicPr>
          <p:cNvPr id="7" name="Imagem 6">
            <a:extLst>
              <a:ext uri="{FF2B5EF4-FFF2-40B4-BE49-F238E27FC236}">
                <a16:creationId xmlns:a16="http://schemas.microsoft.com/office/drawing/2014/main" id="{DDECAB00-732F-4FA5-80EC-CCD6C244EB6B}"/>
              </a:ext>
            </a:extLst>
          </p:cNvPr>
          <p:cNvPicPr>
            <a:picLocks noChangeAspect="1"/>
          </p:cNvPicPr>
          <p:nvPr/>
        </p:nvPicPr>
        <p:blipFill>
          <a:blip r:embed="rId4"/>
          <a:stretch>
            <a:fillRect/>
          </a:stretch>
        </p:blipFill>
        <p:spPr>
          <a:xfrm>
            <a:off x="770011" y="1569461"/>
            <a:ext cx="10191750" cy="4857750"/>
          </a:xfrm>
          <a:prstGeom prst="rect">
            <a:avLst/>
          </a:prstGeom>
        </p:spPr>
      </p:pic>
    </p:spTree>
    <p:extLst>
      <p:ext uri="{BB962C8B-B14F-4D97-AF65-F5344CB8AC3E}">
        <p14:creationId xmlns:p14="http://schemas.microsoft.com/office/powerpoint/2010/main" val="2120579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solidFill>
                  <a:srgbClr val="3A6483"/>
                </a:solidFill>
              </a:rPr>
              <a:pPr>
                <a:spcAft>
                  <a:spcPts val="600"/>
                </a:spcAft>
              </a:pPr>
              <a:t>4</a:t>
            </a:fld>
            <a:endParaRPr lang="en-US" dirty="0">
              <a:solidFill>
                <a:srgbClr val="3A6483"/>
              </a:solid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733550"/>
            <a:ext cx="10399485" cy="47720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dirty="0">
                <a:solidFill>
                  <a:schemeClr val="accent3">
                    <a:lumMod val="25000"/>
                  </a:schemeClr>
                </a:solidFill>
                <a:latin typeface="Abadi" panose="020B0604020104020204" pitchFamily="34" charset="0"/>
              </a:rPr>
              <a:t>Project background and context:</a:t>
            </a:r>
          </a:p>
          <a:p>
            <a:pPr marL="0" indent="0">
              <a:spcBef>
                <a:spcPts val="1400"/>
              </a:spcBef>
              <a:buNone/>
            </a:pPr>
            <a:endParaRPr lang="en-US" sz="400" dirty="0">
              <a:solidFill>
                <a:schemeClr val="accent3">
                  <a:lumMod val="25000"/>
                </a:schemeClr>
              </a:solidFill>
              <a:latin typeface="Abadi" panose="020B0604020104020204" pitchFamily="34" charset="0"/>
            </a:endParaRPr>
          </a:p>
          <a:p>
            <a:pPr marL="0" indent="0">
              <a:lnSpc>
                <a:spcPct val="110000"/>
              </a:lnSpc>
              <a:spcBef>
                <a:spcPts val="1400"/>
              </a:spcBef>
              <a:buNone/>
            </a:pPr>
            <a:r>
              <a:rPr lang="en-US" sz="1600" dirty="0">
                <a:solidFill>
                  <a:schemeClr val="accent3">
                    <a:lumMod val="25000"/>
                  </a:schemeClr>
                </a:solidFill>
                <a:latin typeface="Abadi" panose="020B0604020104020204" pitchFamily="34" charset="0"/>
              </a:rPr>
              <a:t>The commercial space age is here, companies are making space travel affordable for everyone. There are major companies in segment, like Blue Origin, Virgin Galactic, and Space X. The current leader in this race seems to be the last one, and the reason behind that </a:t>
            </a:r>
            <a:r>
              <a:rPr lang="en-US" sz="1600" b="1" dirty="0">
                <a:solidFill>
                  <a:schemeClr val="accent3">
                    <a:lumMod val="25000"/>
                  </a:schemeClr>
                </a:solidFill>
                <a:latin typeface="Abadi" panose="020B0604020104020204" pitchFamily="34" charset="0"/>
              </a:rPr>
              <a:t>is the reusability of their first stage</a:t>
            </a:r>
            <a:r>
              <a:rPr lang="en-US" sz="1600" dirty="0">
                <a:solidFill>
                  <a:schemeClr val="accent3">
                    <a:lumMod val="25000"/>
                  </a:schemeClr>
                </a:solidFill>
                <a:latin typeface="Abadi" panose="020B0604020104020204" pitchFamily="34" charset="0"/>
              </a:rPr>
              <a:t>. Which reduces the cost of launch from a  minimum of 165 million to around 62 million per launch.</a:t>
            </a:r>
          </a:p>
          <a:p>
            <a:pPr marL="0" indent="0">
              <a:lnSpc>
                <a:spcPct val="110000"/>
              </a:lnSpc>
              <a:spcBef>
                <a:spcPts val="1400"/>
              </a:spcBef>
              <a:buNone/>
            </a:pPr>
            <a:r>
              <a:rPr lang="en-US" sz="1600" dirty="0">
                <a:solidFill>
                  <a:schemeClr val="accent3">
                    <a:lumMod val="25000"/>
                  </a:schemeClr>
                </a:solidFill>
                <a:latin typeface="Abadi" panose="020B0604020104020204" pitchFamily="34" charset="0"/>
              </a:rPr>
              <a:t>The objective of this Project is to evaluate the viability of a new company to compete with Space X. So, we need to find the </a:t>
            </a:r>
            <a:r>
              <a:rPr lang="en-US" sz="1600" dirty="0">
                <a:solidFill>
                  <a:srgbClr val="3A6483"/>
                </a:solidFill>
                <a:latin typeface="Abadi" panose="020B0604020104020204" pitchFamily="34" charset="0"/>
              </a:rPr>
              <a:t>best way to estimate the total cost for launches</a:t>
            </a:r>
            <a:r>
              <a:rPr lang="en-US" sz="1600" dirty="0">
                <a:solidFill>
                  <a:schemeClr val="accent3">
                    <a:lumMod val="25000"/>
                  </a:schemeClr>
                </a:solidFill>
                <a:latin typeface="Abadi" panose="020B0604020104020204" pitchFamily="34" charset="0"/>
              </a:rPr>
              <a:t>, by predicting successful landings of the first stage of rockets and where is </a:t>
            </a:r>
            <a:r>
              <a:rPr lang="en-US" sz="1600" dirty="0">
                <a:solidFill>
                  <a:srgbClr val="3A6483"/>
                </a:solidFill>
                <a:latin typeface="Abadi" panose="020B0604020104020204" pitchFamily="34" charset="0"/>
              </a:rPr>
              <a:t>the best place to make launches</a:t>
            </a:r>
            <a:r>
              <a:rPr lang="en-US" sz="1600" dirty="0">
                <a:solidFill>
                  <a:schemeClr val="accent3">
                    <a:lumMod val="25000"/>
                  </a:schemeClr>
                </a:solidFill>
                <a:latin typeface="Abadi" panose="020B0604020104020204" pitchFamily="34" charset="0"/>
              </a:rPr>
              <a:t>.</a:t>
            </a:r>
            <a:endParaRPr lang="en-US" sz="1800" dirty="0">
              <a:solidFill>
                <a:schemeClr val="accent3">
                  <a:lumMod val="25000"/>
                </a:schemeClr>
              </a:solidFill>
              <a:latin typeface="Abadi" panose="020B0604020104020204" pitchFamily="34" charset="0"/>
            </a:endParaRPr>
          </a:p>
          <a:p>
            <a:pPr marL="0" indent="0">
              <a:spcBef>
                <a:spcPts val="1400"/>
              </a:spcBef>
              <a:buNone/>
            </a:pPr>
            <a:endParaRPr lang="en-US" sz="1100" b="1" dirty="0">
              <a:solidFill>
                <a:schemeClr val="accent3">
                  <a:lumMod val="25000"/>
                </a:schemeClr>
              </a:solidFill>
              <a:latin typeface="Abadi" panose="020B0604020104020204" pitchFamily="34" charset="0"/>
            </a:endParaRPr>
          </a:p>
          <a:p>
            <a:pPr marL="0" indent="0">
              <a:spcBef>
                <a:spcPts val="1400"/>
              </a:spcBef>
              <a:buNone/>
            </a:pPr>
            <a:r>
              <a:rPr lang="en-US" sz="2000" b="1" dirty="0">
                <a:solidFill>
                  <a:schemeClr val="accent3">
                    <a:lumMod val="25000"/>
                  </a:schemeClr>
                </a:solidFill>
                <a:latin typeface="Abadi" panose="020B0604020104020204" pitchFamily="34" charset="0"/>
              </a:rPr>
              <a:t>So, the questions are:</a:t>
            </a:r>
          </a:p>
          <a:p>
            <a:pPr>
              <a:spcBef>
                <a:spcPts val="1400"/>
              </a:spcBef>
            </a:pPr>
            <a:r>
              <a:rPr lang="en-US" sz="1600" dirty="0">
                <a:solidFill>
                  <a:schemeClr val="accent3">
                    <a:lumMod val="25000"/>
                  </a:schemeClr>
                </a:solidFill>
                <a:latin typeface="Abadi" panose="020B0604020104020204" pitchFamily="34" charset="0"/>
              </a:rPr>
              <a:t>What factors determine if the rocket will land successfully?</a:t>
            </a:r>
          </a:p>
          <a:p>
            <a:pPr>
              <a:spcBef>
                <a:spcPts val="1400"/>
              </a:spcBef>
            </a:pPr>
            <a:r>
              <a:rPr lang="en-US" sz="1600" dirty="0">
                <a:solidFill>
                  <a:schemeClr val="accent3">
                    <a:lumMod val="25000"/>
                  </a:schemeClr>
                </a:solidFill>
                <a:latin typeface="Abadi" panose="020B0604020104020204" pitchFamily="34" charset="0"/>
              </a:rPr>
              <a:t>What is the interaction amongst various features that determine the rate of a successful landing?</a:t>
            </a:r>
          </a:p>
          <a:p>
            <a:pPr>
              <a:spcBef>
                <a:spcPts val="1400"/>
              </a:spcBef>
            </a:pPr>
            <a:r>
              <a:rPr lang="en-US" sz="1600" dirty="0">
                <a:solidFill>
                  <a:schemeClr val="accent3">
                    <a:lumMod val="25000"/>
                  </a:schemeClr>
                </a:solidFill>
                <a:latin typeface="Abadi" panose="020B0604020104020204" pitchFamily="34" charset="0"/>
              </a:rPr>
              <a:t>Conditions which will aid SpaceX have to achieve the best results.</a:t>
            </a: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5161493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solidFill>
                  <a:srgbClr val="3A6483"/>
                </a:solidFill>
              </a:rPr>
              <a:t>40</a:t>
            </a:fld>
            <a:endParaRPr lang="en-US" dirty="0">
              <a:solidFill>
                <a:srgbClr val="3A6483"/>
              </a:solidFill>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Launch Site Distances from Highways</a:t>
            </a:r>
          </a:p>
        </p:txBody>
      </p:sp>
      <p:pic>
        <p:nvPicPr>
          <p:cNvPr id="4" name="Imagem 3">
            <a:extLst>
              <a:ext uri="{FF2B5EF4-FFF2-40B4-BE49-F238E27FC236}">
                <a16:creationId xmlns:a16="http://schemas.microsoft.com/office/drawing/2014/main" id="{96754E07-53F0-42CD-BAAC-046D9685A6B2}"/>
              </a:ext>
            </a:extLst>
          </p:cNvPr>
          <p:cNvPicPr>
            <a:picLocks noChangeAspect="1"/>
          </p:cNvPicPr>
          <p:nvPr/>
        </p:nvPicPr>
        <p:blipFill>
          <a:blip r:embed="rId3"/>
          <a:stretch>
            <a:fillRect/>
          </a:stretch>
        </p:blipFill>
        <p:spPr>
          <a:xfrm>
            <a:off x="857095" y="1678873"/>
            <a:ext cx="5684114" cy="4390242"/>
          </a:xfrm>
          <a:prstGeom prst="rect">
            <a:avLst/>
          </a:prstGeom>
        </p:spPr>
      </p:pic>
      <p:sp>
        <p:nvSpPr>
          <p:cNvPr id="6" name="Rectangle 2">
            <a:extLst>
              <a:ext uri="{FF2B5EF4-FFF2-40B4-BE49-F238E27FC236}">
                <a16:creationId xmlns:a16="http://schemas.microsoft.com/office/drawing/2014/main" id="{3E46FDCA-2030-4AB0-BEE1-184C46793C04}"/>
              </a:ext>
            </a:extLst>
          </p:cNvPr>
          <p:cNvSpPr>
            <a:spLocks noChangeArrowheads="1"/>
          </p:cNvSpPr>
          <p:nvPr/>
        </p:nvSpPr>
        <p:spPr bwMode="auto">
          <a:xfrm>
            <a:off x="6891902" y="3429000"/>
            <a:ext cx="458296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spcBef>
                <a:spcPts val="1400"/>
              </a:spcBef>
            </a:pPr>
            <a:r>
              <a:rPr lang="en-US" sz="1600" dirty="0">
                <a:solidFill>
                  <a:schemeClr val="accent3">
                    <a:lumMod val="25000"/>
                  </a:schemeClr>
                </a:solidFill>
                <a:latin typeface="Abadi"/>
              </a:rPr>
              <a:t>Distance for all launch sites from highways is </a:t>
            </a:r>
            <a:r>
              <a:rPr lang="en-US" sz="1600" dirty="0">
                <a:solidFill>
                  <a:srgbClr val="3A6483"/>
                </a:solidFill>
                <a:latin typeface="Abadi"/>
              </a:rPr>
              <a:t>greater than 5 Km for all sites</a:t>
            </a:r>
            <a:r>
              <a:rPr lang="en-US" sz="1600" dirty="0">
                <a:solidFill>
                  <a:schemeClr val="accent3">
                    <a:lumMod val="25000"/>
                  </a:schemeClr>
                </a:solidFill>
                <a:latin typeface="Abadi"/>
              </a:rPr>
              <a:t>. So, launch sites are relatively far away from highways.</a:t>
            </a:r>
          </a:p>
        </p:txBody>
      </p:sp>
    </p:spTree>
    <p:extLst>
      <p:ext uri="{BB962C8B-B14F-4D97-AF65-F5344CB8AC3E}">
        <p14:creationId xmlns:p14="http://schemas.microsoft.com/office/powerpoint/2010/main" val="386194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solidFill>
                  <a:srgbClr val="3A6483"/>
                </a:solidFill>
              </a:rPr>
              <a:t>41</a:t>
            </a:fld>
            <a:endParaRPr lang="en-US" dirty="0">
              <a:solidFill>
                <a:srgbClr val="3A6483"/>
              </a:solidFill>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Launch Site Distances Resume</a:t>
            </a:r>
          </a:p>
        </p:txBody>
      </p:sp>
      <p:sp>
        <p:nvSpPr>
          <p:cNvPr id="6" name="Rectangle 2">
            <a:extLst>
              <a:ext uri="{FF2B5EF4-FFF2-40B4-BE49-F238E27FC236}">
                <a16:creationId xmlns:a16="http://schemas.microsoft.com/office/drawing/2014/main" id="{3E46FDCA-2030-4AB0-BEE1-184C46793C04}"/>
              </a:ext>
            </a:extLst>
          </p:cNvPr>
          <p:cNvSpPr>
            <a:spLocks noChangeArrowheads="1"/>
          </p:cNvSpPr>
          <p:nvPr/>
        </p:nvSpPr>
        <p:spPr bwMode="auto">
          <a:xfrm>
            <a:off x="876661" y="2186686"/>
            <a:ext cx="3997932" cy="3390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spcBef>
                <a:spcPts val="1400"/>
              </a:spcBef>
            </a:pPr>
            <a:r>
              <a:rPr lang="en-US" sz="1200" dirty="0">
                <a:solidFill>
                  <a:schemeClr val="accent3">
                    <a:lumMod val="25000"/>
                  </a:schemeClr>
                </a:solidFill>
                <a:latin typeface="Abadi"/>
              </a:rPr>
              <a:t>Distance for all launch sites from highways is </a:t>
            </a:r>
            <a:r>
              <a:rPr lang="en-US" sz="1200" dirty="0">
                <a:solidFill>
                  <a:srgbClr val="3A6483"/>
                </a:solidFill>
                <a:latin typeface="Abadi"/>
              </a:rPr>
              <a:t>greater than 5 Km for all sites</a:t>
            </a:r>
            <a:r>
              <a:rPr lang="en-US" sz="1200" dirty="0">
                <a:solidFill>
                  <a:schemeClr val="accent3">
                    <a:lumMod val="25000"/>
                  </a:schemeClr>
                </a:solidFill>
                <a:latin typeface="Abadi"/>
              </a:rPr>
              <a:t>. So, launch sites are relatively far away from highways.</a:t>
            </a:r>
          </a:p>
          <a:p>
            <a:pPr>
              <a:spcBef>
                <a:spcPts val="1400"/>
              </a:spcBef>
            </a:pPr>
            <a:r>
              <a:rPr lang="en-US" sz="1200" dirty="0">
                <a:solidFill>
                  <a:schemeClr val="accent3">
                    <a:lumMod val="25000"/>
                  </a:schemeClr>
                </a:solidFill>
                <a:latin typeface="Abadi"/>
              </a:rPr>
              <a:t>The launch sites keep certain </a:t>
            </a:r>
            <a:r>
              <a:rPr lang="en-US" sz="1200" dirty="0">
                <a:solidFill>
                  <a:srgbClr val="3A6483"/>
                </a:solidFill>
                <a:latin typeface="Abadi"/>
              </a:rPr>
              <a:t>distance away from Cities</a:t>
            </a:r>
            <a:r>
              <a:rPr lang="en-US" sz="1200" dirty="0">
                <a:solidFill>
                  <a:schemeClr val="accent3">
                    <a:lumMod val="25000"/>
                  </a:schemeClr>
                </a:solidFill>
                <a:latin typeface="Abadi"/>
              </a:rPr>
              <a:t>              (15 Km&gt; distance &gt; 80 Km).</a:t>
            </a:r>
          </a:p>
          <a:p>
            <a:pPr>
              <a:spcBef>
                <a:spcPts val="1400"/>
              </a:spcBef>
            </a:pPr>
            <a:r>
              <a:rPr lang="en-US" sz="1200" dirty="0">
                <a:solidFill>
                  <a:schemeClr val="accent3">
                    <a:lumMod val="25000"/>
                  </a:schemeClr>
                </a:solidFill>
                <a:latin typeface="Abadi"/>
              </a:rPr>
              <a:t>There is </a:t>
            </a:r>
            <a:r>
              <a:rPr lang="en-US" sz="1200" dirty="0">
                <a:solidFill>
                  <a:srgbClr val="3A6483"/>
                </a:solidFill>
                <a:latin typeface="Abadi"/>
              </a:rPr>
              <a:t>no launch sites </a:t>
            </a:r>
            <a:r>
              <a:rPr lang="en-US" sz="1200" dirty="0">
                <a:solidFill>
                  <a:schemeClr val="accent3">
                    <a:lumMod val="25000"/>
                  </a:schemeClr>
                </a:solidFill>
                <a:latin typeface="Abadi"/>
              </a:rPr>
              <a:t>in proximity to </a:t>
            </a:r>
            <a:r>
              <a:rPr lang="en-US" sz="1200" dirty="0">
                <a:solidFill>
                  <a:srgbClr val="3A6483"/>
                </a:solidFill>
                <a:latin typeface="Abadi"/>
              </a:rPr>
              <a:t>the Equator Line.</a:t>
            </a:r>
            <a:r>
              <a:rPr lang="en-US" sz="1200" dirty="0">
                <a:solidFill>
                  <a:schemeClr val="accent3">
                    <a:lumMod val="25000"/>
                  </a:schemeClr>
                </a:solidFill>
                <a:latin typeface="Abadi"/>
              </a:rPr>
              <a:t>               (4000 Km&gt; distance &gt; 3000 Km).</a:t>
            </a:r>
          </a:p>
          <a:p>
            <a:pPr>
              <a:spcBef>
                <a:spcPts val="1400"/>
              </a:spcBef>
            </a:pPr>
            <a:r>
              <a:rPr lang="en-US" sz="1200" dirty="0">
                <a:solidFill>
                  <a:schemeClr val="accent3">
                    <a:lumMod val="25000"/>
                  </a:schemeClr>
                </a:solidFill>
                <a:latin typeface="Abadi"/>
              </a:rPr>
              <a:t>There is </a:t>
            </a:r>
            <a:r>
              <a:rPr lang="en-US" sz="1200" dirty="0">
                <a:solidFill>
                  <a:srgbClr val="3A6483"/>
                </a:solidFill>
                <a:latin typeface="Abadi"/>
              </a:rPr>
              <a:t>no launch sites </a:t>
            </a:r>
            <a:r>
              <a:rPr lang="en-US" sz="1200" dirty="0">
                <a:solidFill>
                  <a:schemeClr val="accent3">
                    <a:lumMod val="25000"/>
                  </a:schemeClr>
                </a:solidFill>
                <a:latin typeface="Abadi"/>
              </a:rPr>
              <a:t>in close proximity to Highways               (15 Km&gt; distance &gt; 5 Km).</a:t>
            </a:r>
          </a:p>
          <a:p>
            <a:pPr>
              <a:spcBef>
                <a:spcPts val="1400"/>
              </a:spcBef>
            </a:pPr>
            <a:r>
              <a:rPr lang="en-US" sz="1200" dirty="0">
                <a:solidFill>
                  <a:schemeClr val="accent3">
                    <a:lumMod val="25000"/>
                  </a:schemeClr>
                </a:solidFill>
                <a:latin typeface="Abadi"/>
              </a:rPr>
              <a:t>There is launch sites in </a:t>
            </a:r>
            <a:r>
              <a:rPr lang="en-US" sz="1200" dirty="0">
                <a:solidFill>
                  <a:srgbClr val="3A6483"/>
                </a:solidFill>
                <a:latin typeface="Abadi"/>
              </a:rPr>
              <a:t>close </a:t>
            </a:r>
            <a:r>
              <a:rPr lang="en-US" sz="1100" dirty="0">
                <a:solidFill>
                  <a:srgbClr val="3A6483"/>
                </a:solidFill>
                <a:latin typeface="Abadi"/>
              </a:rPr>
              <a:t>proximity</a:t>
            </a:r>
            <a:r>
              <a:rPr lang="en-US" sz="1200" dirty="0">
                <a:solidFill>
                  <a:srgbClr val="3A6483"/>
                </a:solidFill>
                <a:latin typeface="Abadi"/>
              </a:rPr>
              <a:t> to Coastline</a:t>
            </a:r>
            <a:r>
              <a:rPr lang="en-US" sz="1200" dirty="0">
                <a:solidFill>
                  <a:schemeClr val="accent3">
                    <a:lumMod val="25000"/>
                  </a:schemeClr>
                </a:solidFill>
                <a:latin typeface="Abadi"/>
              </a:rPr>
              <a:t>                      (5 Km&gt; distance &gt; 5 Km).</a:t>
            </a:r>
          </a:p>
          <a:p>
            <a:pPr>
              <a:spcBef>
                <a:spcPts val="1400"/>
              </a:spcBef>
            </a:pPr>
            <a:r>
              <a:rPr lang="en-US" sz="1200" dirty="0">
                <a:solidFill>
                  <a:schemeClr val="accent3">
                    <a:lumMod val="25000"/>
                  </a:schemeClr>
                </a:solidFill>
                <a:latin typeface="Abadi"/>
              </a:rPr>
              <a:t>There is launch sites in </a:t>
            </a:r>
            <a:r>
              <a:rPr lang="en-US" sz="1200" dirty="0">
                <a:solidFill>
                  <a:srgbClr val="3A6483"/>
                </a:solidFill>
                <a:latin typeface="Abadi"/>
              </a:rPr>
              <a:t>close proximity to Railways.</a:t>
            </a:r>
            <a:r>
              <a:rPr lang="en-US" sz="1200" dirty="0">
                <a:solidFill>
                  <a:schemeClr val="accent3">
                    <a:lumMod val="25000"/>
                  </a:schemeClr>
                </a:solidFill>
                <a:latin typeface="Abadi"/>
              </a:rPr>
              <a:t>                     (2 Km&gt; distance &gt;5 Km).</a:t>
            </a:r>
          </a:p>
        </p:txBody>
      </p:sp>
      <p:grpSp>
        <p:nvGrpSpPr>
          <p:cNvPr id="2" name="Agrupar 1">
            <a:extLst>
              <a:ext uri="{FF2B5EF4-FFF2-40B4-BE49-F238E27FC236}">
                <a16:creationId xmlns:a16="http://schemas.microsoft.com/office/drawing/2014/main" id="{A1FD96D1-07B5-4B78-9091-DAD4B5D1FCFE}"/>
              </a:ext>
            </a:extLst>
          </p:cNvPr>
          <p:cNvGrpSpPr/>
          <p:nvPr/>
        </p:nvGrpSpPr>
        <p:grpSpPr>
          <a:xfrm>
            <a:off x="5389471" y="2251067"/>
            <a:ext cx="5863247" cy="3417194"/>
            <a:chOff x="836644" y="1649414"/>
            <a:chExt cx="6707903" cy="3909473"/>
          </a:xfrm>
        </p:grpSpPr>
        <p:pic>
          <p:nvPicPr>
            <p:cNvPr id="7" name="Imagem 6">
              <a:extLst>
                <a:ext uri="{FF2B5EF4-FFF2-40B4-BE49-F238E27FC236}">
                  <a16:creationId xmlns:a16="http://schemas.microsoft.com/office/drawing/2014/main" id="{D7ABC719-6ADC-4B1E-A0A2-80E91CE16370}"/>
                </a:ext>
              </a:extLst>
            </p:cNvPr>
            <p:cNvPicPr>
              <a:picLocks noChangeAspect="1"/>
            </p:cNvPicPr>
            <p:nvPr/>
          </p:nvPicPr>
          <p:blipFill>
            <a:blip r:embed="rId3"/>
            <a:stretch>
              <a:fillRect/>
            </a:stretch>
          </p:blipFill>
          <p:spPr>
            <a:xfrm>
              <a:off x="836645" y="1649414"/>
              <a:ext cx="4353835" cy="1675678"/>
            </a:xfrm>
            <a:prstGeom prst="rect">
              <a:avLst/>
            </a:prstGeom>
          </p:spPr>
        </p:pic>
        <p:pic>
          <p:nvPicPr>
            <p:cNvPr id="9" name="Imagem 8">
              <a:extLst>
                <a:ext uri="{FF2B5EF4-FFF2-40B4-BE49-F238E27FC236}">
                  <a16:creationId xmlns:a16="http://schemas.microsoft.com/office/drawing/2014/main" id="{A3F20305-A9C3-473C-AC4C-1472B56D9BA1}"/>
                </a:ext>
              </a:extLst>
            </p:cNvPr>
            <p:cNvPicPr>
              <a:picLocks noChangeAspect="1"/>
            </p:cNvPicPr>
            <p:nvPr/>
          </p:nvPicPr>
          <p:blipFill>
            <a:blip r:embed="rId4"/>
            <a:stretch>
              <a:fillRect/>
            </a:stretch>
          </p:blipFill>
          <p:spPr>
            <a:xfrm>
              <a:off x="5375020" y="1649415"/>
              <a:ext cx="2169527" cy="1675678"/>
            </a:xfrm>
            <a:prstGeom prst="rect">
              <a:avLst/>
            </a:prstGeom>
          </p:spPr>
        </p:pic>
        <p:pic>
          <p:nvPicPr>
            <p:cNvPr id="10" name="Imagem 9">
              <a:extLst>
                <a:ext uri="{FF2B5EF4-FFF2-40B4-BE49-F238E27FC236}">
                  <a16:creationId xmlns:a16="http://schemas.microsoft.com/office/drawing/2014/main" id="{6562CD21-5388-4143-BF01-540ABDA6179E}"/>
                </a:ext>
              </a:extLst>
            </p:cNvPr>
            <p:cNvPicPr>
              <a:picLocks noChangeAspect="1"/>
            </p:cNvPicPr>
            <p:nvPr/>
          </p:nvPicPr>
          <p:blipFill>
            <a:blip r:embed="rId5"/>
            <a:stretch>
              <a:fillRect/>
            </a:stretch>
          </p:blipFill>
          <p:spPr>
            <a:xfrm>
              <a:off x="836644" y="3483695"/>
              <a:ext cx="4353835" cy="2075192"/>
            </a:xfrm>
            <a:prstGeom prst="rect">
              <a:avLst/>
            </a:prstGeom>
          </p:spPr>
        </p:pic>
      </p:grpSp>
    </p:spTree>
    <p:extLst>
      <p:ext uri="{BB962C8B-B14F-4D97-AF65-F5344CB8AC3E}">
        <p14:creationId xmlns:p14="http://schemas.microsoft.com/office/powerpoint/2010/main" val="1394834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Imagem 3">
            <a:extLst>
              <a:ext uri="{FF2B5EF4-FFF2-40B4-BE49-F238E27FC236}">
                <a16:creationId xmlns:a16="http://schemas.microsoft.com/office/drawing/2014/main" id="{D7E6670F-92D5-49B7-A85D-72656D4BD4DA}"/>
              </a:ext>
            </a:extLst>
          </p:cNvPr>
          <p:cNvPicPr>
            <a:picLocks noChangeAspect="1"/>
          </p:cNvPicPr>
          <p:nvPr/>
        </p:nvPicPr>
        <p:blipFill rotWithShape="1">
          <a:blip r:embed="rId2"/>
          <a:srcRect l="7538"/>
          <a:stretch/>
        </p:blipFill>
        <p:spPr>
          <a:xfrm>
            <a:off x="20" y="1282"/>
            <a:ext cx="12191980" cy="6856718"/>
          </a:xfrm>
          <a:prstGeom prst="rect">
            <a:avLst/>
          </a:prstGeom>
        </p:spPr>
      </p:pic>
      <p:sp>
        <p:nvSpPr>
          <p:cNvPr id="6" name="CaixaDeTexto 5">
            <a:extLst>
              <a:ext uri="{FF2B5EF4-FFF2-40B4-BE49-F238E27FC236}">
                <a16:creationId xmlns:a16="http://schemas.microsoft.com/office/drawing/2014/main" id="{9314EB6C-5F6D-4A59-85C8-D88B7464D00D}"/>
              </a:ext>
            </a:extLst>
          </p:cNvPr>
          <p:cNvSpPr txBox="1"/>
          <p:nvPr/>
        </p:nvSpPr>
        <p:spPr>
          <a:xfrm>
            <a:off x="467747" y="4024901"/>
            <a:ext cx="7387390" cy="1754326"/>
          </a:xfrm>
          <a:prstGeom prst="rect">
            <a:avLst/>
          </a:prstGeom>
          <a:noFill/>
        </p:spPr>
        <p:txBody>
          <a:bodyPr wrap="square" rtlCol="0">
            <a:spAutoFit/>
          </a:bodyPr>
          <a:lstStyle/>
          <a:p>
            <a:r>
              <a:rPr lang="pt-BR" sz="1600" dirty="0">
                <a:solidFill>
                  <a:schemeClr val="bg1"/>
                </a:solidFill>
                <a:latin typeface="Arial Rounded MT Bold" panose="020F0704030504030204" pitchFamily="34" charset="0"/>
              </a:rPr>
              <a:t>Section 4</a:t>
            </a:r>
          </a:p>
          <a:p>
            <a:endParaRPr lang="pt-BR"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Building a Dashboard </a:t>
            </a:r>
          </a:p>
          <a:p>
            <a:r>
              <a:rPr lang="en-US" sz="3600" dirty="0">
                <a:solidFill>
                  <a:schemeClr val="bg1"/>
                </a:solidFill>
                <a:latin typeface="Arial Rounded MT Bold" panose="020F0704030504030204" pitchFamily="34" charset="0"/>
              </a:rPr>
              <a:t>with Plotly Dash</a:t>
            </a:r>
          </a:p>
        </p:txBody>
      </p:sp>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CF4AA661-328D-448A-B8EA-29E8A45F259B}"/>
              </a:ext>
            </a:extLst>
          </p:cNvPr>
          <p:cNvPicPr>
            <a:picLocks noChangeAspect="1"/>
          </p:cNvPicPr>
          <p:nvPr/>
        </p:nvPicPr>
        <p:blipFill>
          <a:blip r:embed="rId3"/>
          <a:stretch>
            <a:fillRect/>
          </a:stretch>
        </p:blipFill>
        <p:spPr>
          <a:xfrm>
            <a:off x="770011" y="1762124"/>
            <a:ext cx="5699579" cy="449291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solidFill>
                  <a:srgbClr val="3A6483"/>
                </a:solidFill>
              </a:rPr>
              <a:t>43</a:t>
            </a:fld>
            <a:endParaRPr lang="en-US" dirty="0">
              <a:solidFill>
                <a:srgbClr val="3A6483"/>
              </a:solidFill>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Launch Success for AII Sites</a:t>
            </a:r>
          </a:p>
        </p:txBody>
      </p:sp>
      <p:sp>
        <p:nvSpPr>
          <p:cNvPr id="7" name="Rectangle 2">
            <a:extLst>
              <a:ext uri="{FF2B5EF4-FFF2-40B4-BE49-F238E27FC236}">
                <a16:creationId xmlns:a16="http://schemas.microsoft.com/office/drawing/2014/main" id="{84C8F7DE-EF23-43F0-BD36-5946CF98E298}"/>
              </a:ext>
            </a:extLst>
          </p:cNvPr>
          <p:cNvSpPr>
            <a:spLocks noChangeArrowheads="1"/>
          </p:cNvSpPr>
          <p:nvPr/>
        </p:nvSpPr>
        <p:spPr bwMode="auto">
          <a:xfrm>
            <a:off x="6700412" y="5248559"/>
            <a:ext cx="394788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spcBef>
                <a:spcPts val="1400"/>
              </a:spcBef>
            </a:pPr>
            <a:r>
              <a:rPr lang="en-US" sz="1600" dirty="0">
                <a:solidFill>
                  <a:schemeClr val="accent3">
                    <a:lumMod val="25000"/>
                  </a:schemeClr>
                </a:solidFill>
                <a:latin typeface="Abadi"/>
              </a:rPr>
              <a:t>We can see that </a:t>
            </a:r>
            <a:r>
              <a:rPr lang="en-US" sz="1600" dirty="0">
                <a:solidFill>
                  <a:srgbClr val="3A6483"/>
                </a:solidFill>
                <a:latin typeface="Abadi"/>
              </a:rPr>
              <a:t>KSC LC-39A had the most </a:t>
            </a:r>
            <a:r>
              <a:rPr lang="en-US" sz="1600" dirty="0">
                <a:solidFill>
                  <a:schemeClr val="accent3">
                    <a:lumMod val="25000"/>
                  </a:schemeClr>
                </a:solidFill>
                <a:latin typeface="Abadi"/>
              </a:rPr>
              <a:t>successful launches from all the sites.</a:t>
            </a:r>
          </a:p>
        </p:txBody>
      </p:sp>
      <p:grpSp>
        <p:nvGrpSpPr>
          <p:cNvPr id="17" name="Agrupar 16">
            <a:extLst>
              <a:ext uri="{FF2B5EF4-FFF2-40B4-BE49-F238E27FC236}">
                <a16:creationId xmlns:a16="http://schemas.microsoft.com/office/drawing/2014/main" id="{67146823-7DAA-406B-88BA-F63F40780D4B}"/>
              </a:ext>
            </a:extLst>
          </p:cNvPr>
          <p:cNvGrpSpPr/>
          <p:nvPr/>
        </p:nvGrpSpPr>
        <p:grpSpPr>
          <a:xfrm>
            <a:off x="6745779" y="4308201"/>
            <a:ext cx="846401" cy="667881"/>
            <a:chOff x="6745779" y="4308201"/>
            <a:chExt cx="846401" cy="667881"/>
          </a:xfrm>
        </p:grpSpPr>
        <p:sp>
          <p:nvSpPr>
            <p:cNvPr id="12" name="Seta: Divisa 11">
              <a:extLst>
                <a:ext uri="{FF2B5EF4-FFF2-40B4-BE49-F238E27FC236}">
                  <a16:creationId xmlns:a16="http://schemas.microsoft.com/office/drawing/2014/main" id="{0BC66A71-7016-4A19-B3CA-BDFEF820969E}"/>
                </a:ext>
              </a:extLst>
            </p:cNvPr>
            <p:cNvSpPr/>
            <p:nvPr/>
          </p:nvSpPr>
          <p:spPr>
            <a:xfrm>
              <a:off x="6745779" y="4308201"/>
              <a:ext cx="230786" cy="179500"/>
            </a:xfrm>
            <a:prstGeom prst="chevron">
              <a:avLst/>
            </a:prstGeom>
            <a:solidFill>
              <a:srgbClr val="636EF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Seta: Divisa 12">
              <a:extLst>
                <a:ext uri="{FF2B5EF4-FFF2-40B4-BE49-F238E27FC236}">
                  <a16:creationId xmlns:a16="http://schemas.microsoft.com/office/drawing/2014/main" id="{A5B2513F-D7FA-413D-ABC3-201FE168DC61}"/>
                </a:ext>
              </a:extLst>
            </p:cNvPr>
            <p:cNvSpPr/>
            <p:nvPr/>
          </p:nvSpPr>
          <p:spPr>
            <a:xfrm>
              <a:off x="6992076" y="4308201"/>
              <a:ext cx="230786" cy="179500"/>
            </a:xfrm>
            <a:prstGeom prst="chevron">
              <a:avLst/>
            </a:prstGeom>
            <a:solidFill>
              <a:srgbClr val="636EF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Seta: Divisa 13">
              <a:extLst>
                <a:ext uri="{FF2B5EF4-FFF2-40B4-BE49-F238E27FC236}">
                  <a16:creationId xmlns:a16="http://schemas.microsoft.com/office/drawing/2014/main" id="{3A5E327A-04FD-4B86-AE2C-75175D876127}"/>
                </a:ext>
              </a:extLst>
            </p:cNvPr>
            <p:cNvSpPr/>
            <p:nvPr/>
          </p:nvSpPr>
          <p:spPr>
            <a:xfrm rot="4531450">
              <a:off x="7387037" y="4615830"/>
              <a:ext cx="230786" cy="179500"/>
            </a:xfrm>
            <a:prstGeom prst="chevron">
              <a:avLst/>
            </a:prstGeom>
            <a:solidFill>
              <a:srgbClr val="EF553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Seta: Divisa 14">
              <a:extLst>
                <a:ext uri="{FF2B5EF4-FFF2-40B4-BE49-F238E27FC236}">
                  <a16:creationId xmlns:a16="http://schemas.microsoft.com/office/drawing/2014/main" id="{C29FBA2C-174D-41FA-A503-ED79FFD88F99}"/>
                </a:ext>
              </a:extLst>
            </p:cNvPr>
            <p:cNvSpPr/>
            <p:nvPr/>
          </p:nvSpPr>
          <p:spPr>
            <a:xfrm rot="2153314">
              <a:off x="7248902" y="4410623"/>
              <a:ext cx="230786" cy="179500"/>
            </a:xfrm>
            <a:prstGeom prst="chevron">
              <a:avLst/>
            </a:prstGeom>
            <a:solidFill>
              <a:srgbClr val="636EF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Seta: Divisa 15">
              <a:extLst>
                <a:ext uri="{FF2B5EF4-FFF2-40B4-BE49-F238E27FC236}">
                  <a16:creationId xmlns:a16="http://schemas.microsoft.com/office/drawing/2014/main" id="{4F0EA972-ED5D-4654-9FA6-51F797CC3B42}"/>
                </a:ext>
              </a:extLst>
            </p:cNvPr>
            <p:cNvSpPr/>
            <p:nvPr/>
          </p:nvSpPr>
          <p:spPr>
            <a:xfrm rot="5400000">
              <a:off x="7454907" y="4842785"/>
              <a:ext cx="149959" cy="116635"/>
            </a:xfrm>
            <a:prstGeom prst="chevron">
              <a:avLst/>
            </a:prstGeom>
            <a:solidFill>
              <a:srgbClr val="EF553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9" name="Imagem 18">
            <a:extLst>
              <a:ext uri="{FF2B5EF4-FFF2-40B4-BE49-F238E27FC236}">
                <a16:creationId xmlns:a16="http://schemas.microsoft.com/office/drawing/2014/main" id="{50F8D7E9-8477-492F-8F9D-BC973DF740AE}"/>
              </a:ext>
            </a:extLst>
          </p:cNvPr>
          <p:cNvPicPr>
            <a:picLocks noChangeAspect="1"/>
          </p:cNvPicPr>
          <p:nvPr/>
        </p:nvPicPr>
        <p:blipFill>
          <a:blip r:embed="rId4"/>
          <a:stretch>
            <a:fillRect/>
          </a:stretch>
        </p:blipFill>
        <p:spPr>
          <a:xfrm>
            <a:off x="446161" y="1512087"/>
            <a:ext cx="5581650" cy="79057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solidFill>
                  <a:srgbClr val="3A6483"/>
                </a:solidFill>
              </a:rPr>
              <a:t>44</a:t>
            </a:fld>
            <a:endParaRPr lang="en-US" dirty="0">
              <a:solidFill>
                <a:srgbClr val="3A6483"/>
              </a:solidFill>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Launch Site with Highest Launch Success Ratio</a:t>
            </a:r>
          </a:p>
        </p:txBody>
      </p:sp>
      <p:pic>
        <p:nvPicPr>
          <p:cNvPr id="4" name="Imagem 3">
            <a:extLst>
              <a:ext uri="{FF2B5EF4-FFF2-40B4-BE49-F238E27FC236}">
                <a16:creationId xmlns:a16="http://schemas.microsoft.com/office/drawing/2014/main" id="{3966AC48-DAB9-44B3-976B-A51F5F8C643E}"/>
              </a:ext>
            </a:extLst>
          </p:cNvPr>
          <p:cNvPicPr>
            <a:picLocks noChangeAspect="1"/>
          </p:cNvPicPr>
          <p:nvPr/>
        </p:nvPicPr>
        <p:blipFill>
          <a:blip r:embed="rId3"/>
          <a:stretch>
            <a:fillRect/>
          </a:stretch>
        </p:blipFill>
        <p:spPr>
          <a:xfrm>
            <a:off x="686558" y="2185846"/>
            <a:ext cx="4988662" cy="3921500"/>
          </a:xfrm>
          <a:prstGeom prst="rect">
            <a:avLst/>
          </a:prstGeom>
        </p:spPr>
      </p:pic>
      <p:sp>
        <p:nvSpPr>
          <p:cNvPr id="9" name="Rectangle 2">
            <a:extLst>
              <a:ext uri="{FF2B5EF4-FFF2-40B4-BE49-F238E27FC236}">
                <a16:creationId xmlns:a16="http://schemas.microsoft.com/office/drawing/2014/main" id="{02B0AE36-2781-49F6-8276-51A3407F3463}"/>
              </a:ext>
            </a:extLst>
          </p:cNvPr>
          <p:cNvSpPr>
            <a:spLocks noChangeArrowheads="1"/>
          </p:cNvSpPr>
          <p:nvPr/>
        </p:nvSpPr>
        <p:spPr bwMode="auto">
          <a:xfrm>
            <a:off x="4905828" y="5431816"/>
            <a:ext cx="412205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spcBef>
                <a:spcPts val="1400"/>
              </a:spcBef>
            </a:pPr>
            <a:r>
              <a:rPr lang="en-US" sz="1600" dirty="0">
                <a:solidFill>
                  <a:schemeClr val="accent3">
                    <a:lumMod val="25000"/>
                  </a:schemeClr>
                </a:solidFill>
                <a:latin typeface="Abadi"/>
              </a:rPr>
              <a:t>KSC LC-39A achieved a </a:t>
            </a:r>
            <a:r>
              <a:rPr lang="en-US" sz="1600" dirty="0">
                <a:solidFill>
                  <a:srgbClr val="3A6483"/>
                </a:solidFill>
                <a:latin typeface="Abadi"/>
              </a:rPr>
              <a:t>76.9% success rate</a:t>
            </a:r>
            <a:r>
              <a:rPr lang="en-US" sz="1600" dirty="0">
                <a:solidFill>
                  <a:schemeClr val="accent3">
                    <a:lumMod val="25000"/>
                  </a:schemeClr>
                </a:solidFill>
                <a:latin typeface="Abadi"/>
              </a:rPr>
              <a:t> (1) while getting a 23.1% failure rate (0). </a:t>
            </a:r>
          </a:p>
        </p:txBody>
      </p:sp>
      <p:grpSp>
        <p:nvGrpSpPr>
          <p:cNvPr id="22" name="Agrupar 21">
            <a:extLst>
              <a:ext uri="{FF2B5EF4-FFF2-40B4-BE49-F238E27FC236}">
                <a16:creationId xmlns:a16="http://schemas.microsoft.com/office/drawing/2014/main" id="{B0A9ED93-F680-42D4-99F6-E23D3F04924A}"/>
              </a:ext>
            </a:extLst>
          </p:cNvPr>
          <p:cNvGrpSpPr/>
          <p:nvPr/>
        </p:nvGrpSpPr>
        <p:grpSpPr>
          <a:xfrm>
            <a:off x="5121991" y="4360016"/>
            <a:ext cx="846401" cy="667881"/>
            <a:chOff x="6745779" y="4308201"/>
            <a:chExt cx="846401" cy="667881"/>
          </a:xfrm>
        </p:grpSpPr>
        <p:sp>
          <p:nvSpPr>
            <p:cNvPr id="23" name="Seta: Divisa 22">
              <a:extLst>
                <a:ext uri="{FF2B5EF4-FFF2-40B4-BE49-F238E27FC236}">
                  <a16:creationId xmlns:a16="http://schemas.microsoft.com/office/drawing/2014/main" id="{4B0A0DE0-2090-46BE-8F10-A58B4BB45C6B}"/>
                </a:ext>
              </a:extLst>
            </p:cNvPr>
            <p:cNvSpPr/>
            <p:nvPr/>
          </p:nvSpPr>
          <p:spPr>
            <a:xfrm>
              <a:off x="6745779" y="4308201"/>
              <a:ext cx="230786" cy="179500"/>
            </a:xfrm>
            <a:prstGeom prst="chevron">
              <a:avLst/>
            </a:prstGeom>
            <a:solidFill>
              <a:srgbClr val="636EF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Seta: Divisa 23">
              <a:extLst>
                <a:ext uri="{FF2B5EF4-FFF2-40B4-BE49-F238E27FC236}">
                  <a16:creationId xmlns:a16="http://schemas.microsoft.com/office/drawing/2014/main" id="{611F746F-5354-4317-BE20-724717F1755A}"/>
                </a:ext>
              </a:extLst>
            </p:cNvPr>
            <p:cNvSpPr/>
            <p:nvPr/>
          </p:nvSpPr>
          <p:spPr>
            <a:xfrm>
              <a:off x="6992076" y="4308201"/>
              <a:ext cx="230786" cy="179500"/>
            </a:xfrm>
            <a:prstGeom prst="chevron">
              <a:avLst/>
            </a:prstGeom>
            <a:solidFill>
              <a:srgbClr val="636EF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Seta: Divisa 24">
              <a:extLst>
                <a:ext uri="{FF2B5EF4-FFF2-40B4-BE49-F238E27FC236}">
                  <a16:creationId xmlns:a16="http://schemas.microsoft.com/office/drawing/2014/main" id="{4E3C0422-808A-486B-87E5-CC7A2B8DBFAD}"/>
                </a:ext>
              </a:extLst>
            </p:cNvPr>
            <p:cNvSpPr/>
            <p:nvPr/>
          </p:nvSpPr>
          <p:spPr>
            <a:xfrm rot="4531450">
              <a:off x="7387037" y="4615830"/>
              <a:ext cx="230786" cy="179500"/>
            </a:xfrm>
            <a:prstGeom prst="chevron">
              <a:avLst/>
            </a:prstGeom>
            <a:solidFill>
              <a:srgbClr val="EF553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Seta: Divisa 25">
              <a:extLst>
                <a:ext uri="{FF2B5EF4-FFF2-40B4-BE49-F238E27FC236}">
                  <a16:creationId xmlns:a16="http://schemas.microsoft.com/office/drawing/2014/main" id="{68D88CCD-EB42-4A5A-B46A-B54E1F4E7890}"/>
                </a:ext>
              </a:extLst>
            </p:cNvPr>
            <p:cNvSpPr/>
            <p:nvPr/>
          </p:nvSpPr>
          <p:spPr>
            <a:xfrm rot="2153314">
              <a:off x="7248902" y="4410623"/>
              <a:ext cx="230786" cy="179500"/>
            </a:xfrm>
            <a:prstGeom prst="chevron">
              <a:avLst/>
            </a:prstGeom>
            <a:solidFill>
              <a:srgbClr val="636EF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Seta: Divisa 26">
              <a:extLst>
                <a:ext uri="{FF2B5EF4-FFF2-40B4-BE49-F238E27FC236}">
                  <a16:creationId xmlns:a16="http://schemas.microsoft.com/office/drawing/2014/main" id="{4268206D-EB47-4C6B-B3EF-AE8347464061}"/>
                </a:ext>
              </a:extLst>
            </p:cNvPr>
            <p:cNvSpPr/>
            <p:nvPr/>
          </p:nvSpPr>
          <p:spPr>
            <a:xfrm rot="5400000">
              <a:off x="7454907" y="4842785"/>
              <a:ext cx="149959" cy="116635"/>
            </a:xfrm>
            <a:prstGeom prst="chevron">
              <a:avLst/>
            </a:prstGeom>
            <a:solidFill>
              <a:srgbClr val="EF553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solidFill>
                  <a:srgbClr val="3A6483"/>
                </a:solidFill>
              </a:rPr>
              <a:t>45</a:t>
            </a:fld>
            <a:endParaRPr lang="en-US" dirty="0">
              <a:solidFill>
                <a:srgbClr val="3A6483"/>
              </a:solidFill>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dirty="0">
                <a:solidFill>
                  <a:srgbClr val="3A6483"/>
                </a:solidFill>
                <a:latin typeface="Abadi"/>
              </a:rPr>
              <a:t>Payload vs. Launch Outcome Scatter Plot for AII Sites</a:t>
            </a:r>
          </a:p>
        </p:txBody>
      </p:sp>
      <p:pic>
        <p:nvPicPr>
          <p:cNvPr id="4" name="Imagem 3">
            <a:extLst>
              <a:ext uri="{FF2B5EF4-FFF2-40B4-BE49-F238E27FC236}">
                <a16:creationId xmlns:a16="http://schemas.microsoft.com/office/drawing/2014/main" id="{2D082E73-5DE9-4E65-9246-234D7813CA5B}"/>
              </a:ext>
            </a:extLst>
          </p:cNvPr>
          <p:cNvPicPr>
            <a:picLocks noChangeAspect="1"/>
          </p:cNvPicPr>
          <p:nvPr/>
        </p:nvPicPr>
        <p:blipFill>
          <a:blip r:embed="rId3"/>
          <a:stretch>
            <a:fillRect/>
          </a:stretch>
        </p:blipFill>
        <p:spPr>
          <a:xfrm>
            <a:off x="750706" y="1403623"/>
            <a:ext cx="10515600" cy="3141512"/>
          </a:xfrm>
          <a:prstGeom prst="rect">
            <a:avLst/>
          </a:prstGeom>
        </p:spPr>
      </p:pic>
      <p:sp>
        <p:nvSpPr>
          <p:cNvPr id="9" name="Rectangle 2">
            <a:extLst>
              <a:ext uri="{FF2B5EF4-FFF2-40B4-BE49-F238E27FC236}">
                <a16:creationId xmlns:a16="http://schemas.microsoft.com/office/drawing/2014/main" id="{4D7F897B-BEE7-43C7-B8C9-C16460A1D385}"/>
              </a:ext>
            </a:extLst>
          </p:cNvPr>
          <p:cNvSpPr>
            <a:spLocks noChangeArrowheads="1"/>
          </p:cNvSpPr>
          <p:nvPr/>
        </p:nvSpPr>
        <p:spPr bwMode="auto">
          <a:xfrm>
            <a:off x="2437007" y="5424992"/>
            <a:ext cx="1068796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spcBef>
                <a:spcPts val="1400"/>
              </a:spcBef>
            </a:pPr>
            <a:r>
              <a:rPr lang="en-US" sz="1600" dirty="0">
                <a:solidFill>
                  <a:schemeClr val="accent3">
                    <a:lumMod val="25000"/>
                  </a:schemeClr>
                </a:solidFill>
                <a:latin typeface="Abadi"/>
              </a:rPr>
              <a:t>The </a:t>
            </a:r>
            <a:r>
              <a:rPr lang="en-US" sz="1600" dirty="0">
                <a:solidFill>
                  <a:srgbClr val="3A6483"/>
                </a:solidFill>
                <a:latin typeface="Abadi"/>
              </a:rPr>
              <a:t>success rates</a:t>
            </a:r>
            <a:r>
              <a:rPr lang="en-US" sz="1600" dirty="0">
                <a:solidFill>
                  <a:schemeClr val="accent3">
                    <a:lumMod val="25000"/>
                  </a:schemeClr>
                </a:solidFill>
                <a:latin typeface="Abadi"/>
              </a:rPr>
              <a:t> for </a:t>
            </a:r>
            <a:r>
              <a:rPr lang="en-US" sz="1600" b="1" dirty="0">
                <a:solidFill>
                  <a:srgbClr val="3A6483"/>
                </a:solidFill>
                <a:latin typeface="Abadi"/>
              </a:rPr>
              <a:t>low weighted payloads </a:t>
            </a:r>
            <a:r>
              <a:rPr lang="en-US" sz="1600" dirty="0">
                <a:solidFill>
                  <a:schemeClr val="accent3">
                    <a:lumMod val="25000"/>
                  </a:schemeClr>
                </a:solidFill>
                <a:latin typeface="Abadi"/>
              </a:rPr>
              <a:t>is higher than the heavy weighted payloads.</a:t>
            </a:r>
          </a:p>
        </p:txBody>
      </p:sp>
      <p:pic>
        <p:nvPicPr>
          <p:cNvPr id="10" name="Imagem 9">
            <a:extLst>
              <a:ext uri="{FF2B5EF4-FFF2-40B4-BE49-F238E27FC236}">
                <a16:creationId xmlns:a16="http://schemas.microsoft.com/office/drawing/2014/main" id="{63487EC3-9642-480A-80F6-547238749E0E}"/>
              </a:ext>
            </a:extLst>
          </p:cNvPr>
          <p:cNvPicPr>
            <a:picLocks noChangeAspect="1"/>
          </p:cNvPicPr>
          <p:nvPr/>
        </p:nvPicPr>
        <p:blipFill>
          <a:blip r:embed="rId4"/>
          <a:stretch>
            <a:fillRect/>
          </a:stretch>
        </p:blipFill>
        <p:spPr>
          <a:xfrm>
            <a:off x="770011" y="4532667"/>
            <a:ext cx="1666539" cy="115375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2" name="Imagem 21">
            <a:extLst>
              <a:ext uri="{FF2B5EF4-FFF2-40B4-BE49-F238E27FC236}">
                <a16:creationId xmlns:a16="http://schemas.microsoft.com/office/drawing/2014/main" id="{634468A2-8737-4A42-AA34-99301917EC53}"/>
              </a:ext>
            </a:extLst>
          </p:cNvPr>
          <p:cNvPicPr>
            <a:picLocks noChangeAspect="1"/>
          </p:cNvPicPr>
          <p:nvPr/>
        </p:nvPicPr>
        <p:blipFill rotWithShape="1">
          <a:blip r:embed="rId3"/>
          <a:srcRect t="18443" b="1215"/>
          <a:stretch/>
        </p:blipFill>
        <p:spPr>
          <a:xfrm>
            <a:off x="20" y="1282"/>
            <a:ext cx="12191980" cy="6856718"/>
          </a:xfrm>
          <a:prstGeom prst="rect">
            <a:avLst/>
          </a:prstGeom>
        </p:spPr>
      </p:pic>
      <p:sp>
        <p:nvSpPr>
          <p:cNvPr id="23" name="CaixaDeTexto 22">
            <a:extLst>
              <a:ext uri="{FF2B5EF4-FFF2-40B4-BE49-F238E27FC236}">
                <a16:creationId xmlns:a16="http://schemas.microsoft.com/office/drawing/2014/main" id="{D0CB3970-43BA-4DA9-969B-EDE231818245}"/>
              </a:ext>
            </a:extLst>
          </p:cNvPr>
          <p:cNvSpPr txBox="1"/>
          <p:nvPr/>
        </p:nvSpPr>
        <p:spPr>
          <a:xfrm>
            <a:off x="467747" y="4435865"/>
            <a:ext cx="7387390" cy="1754326"/>
          </a:xfrm>
          <a:prstGeom prst="rect">
            <a:avLst/>
          </a:prstGeom>
          <a:noFill/>
        </p:spPr>
        <p:txBody>
          <a:bodyPr wrap="square" rtlCol="0">
            <a:spAutoFit/>
          </a:bodyPr>
          <a:lstStyle/>
          <a:p>
            <a:r>
              <a:rPr lang="pt-BR" sz="1600" dirty="0">
                <a:solidFill>
                  <a:schemeClr val="bg1"/>
                </a:solidFill>
                <a:latin typeface="Arial Rounded MT Bold" panose="020F0704030504030204" pitchFamily="34" charset="0"/>
              </a:rPr>
              <a:t>Section 5</a:t>
            </a:r>
          </a:p>
          <a:p>
            <a:endParaRPr lang="pt-BR" dirty="0">
              <a:solidFill>
                <a:schemeClr val="bg1"/>
              </a:solidFill>
              <a:latin typeface="Arial Rounded MT Bold" panose="020F0704030504030204" pitchFamily="34" charset="0"/>
            </a:endParaRPr>
          </a:p>
          <a:p>
            <a:r>
              <a:rPr lang="pt-BR" sz="3600" dirty="0" err="1">
                <a:solidFill>
                  <a:schemeClr val="bg1"/>
                </a:solidFill>
                <a:latin typeface="Arial Rounded MT Bold" panose="020F0704030504030204" pitchFamily="34" charset="0"/>
              </a:rPr>
              <a:t>Predictive</a:t>
            </a:r>
            <a:r>
              <a:rPr lang="pt-BR" sz="3600" dirty="0">
                <a:solidFill>
                  <a:schemeClr val="bg1"/>
                </a:solidFill>
                <a:latin typeface="Arial Rounded MT Bold" panose="020F0704030504030204" pitchFamily="34" charset="0"/>
              </a:rPr>
              <a:t> </a:t>
            </a:r>
            <a:r>
              <a:rPr lang="pt-BR" sz="3600" dirty="0" err="1">
                <a:solidFill>
                  <a:schemeClr val="bg1"/>
                </a:solidFill>
                <a:latin typeface="Arial Rounded MT Bold" panose="020F0704030504030204" pitchFamily="34" charset="0"/>
              </a:rPr>
              <a:t>Analysis</a:t>
            </a:r>
            <a:endParaRPr lang="pt-BR" sz="3600" dirty="0">
              <a:solidFill>
                <a:schemeClr val="bg1"/>
              </a:solidFill>
              <a:latin typeface="Arial Rounded MT Bold" panose="020F0704030504030204" pitchFamily="34" charset="0"/>
            </a:endParaRPr>
          </a:p>
          <a:p>
            <a:r>
              <a:rPr lang="pt-BR" sz="3600" dirty="0">
                <a:solidFill>
                  <a:schemeClr val="bg1"/>
                </a:solidFill>
                <a:latin typeface="Arial Rounded MT Bold" panose="020F0704030504030204" pitchFamily="34" charset="0"/>
              </a:rPr>
              <a:t>(</a:t>
            </a:r>
            <a:r>
              <a:rPr lang="pt-BR" sz="3600" dirty="0" err="1">
                <a:solidFill>
                  <a:schemeClr val="bg1"/>
                </a:solidFill>
                <a:latin typeface="Arial Rounded MT Bold" panose="020F0704030504030204" pitchFamily="34" charset="0"/>
              </a:rPr>
              <a:t>Classification</a:t>
            </a:r>
            <a:r>
              <a:rPr lang="pt-BR" sz="3600" dirty="0">
                <a:solidFill>
                  <a:schemeClr val="bg1"/>
                </a:solidFill>
                <a:latin typeface="Arial Rounded MT Bold" panose="020F0704030504030204" pitchFamily="34" charset="0"/>
              </a:rPr>
              <a:t>)</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solidFill>
                  <a:srgbClr val="3A6483"/>
                </a:solidFill>
              </a:rPr>
              <a:t>47</a:t>
            </a:fld>
            <a:endParaRPr lang="en-US" dirty="0">
              <a:solidFill>
                <a:srgbClr val="3A6483"/>
              </a:solidFill>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Classification Accuracy</a:t>
            </a:r>
          </a:p>
        </p:txBody>
      </p:sp>
      <p:pic>
        <p:nvPicPr>
          <p:cNvPr id="3" name="Imagem 2">
            <a:extLst>
              <a:ext uri="{FF2B5EF4-FFF2-40B4-BE49-F238E27FC236}">
                <a16:creationId xmlns:a16="http://schemas.microsoft.com/office/drawing/2014/main" id="{3EDDA21D-A4AC-48F6-834A-46B4A5CE421C}"/>
              </a:ext>
            </a:extLst>
          </p:cNvPr>
          <p:cNvPicPr>
            <a:picLocks noChangeAspect="1"/>
          </p:cNvPicPr>
          <p:nvPr/>
        </p:nvPicPr>
        <p:blipFill>
          <a:blip r:embed="rId3"/>
          <a:stretch>
            <a:fillRect/>
          </a:stretch>
        </p:blipFill>
        <p:spPr>
          <a:xfrm>
            <a:off x="770011" y="2030254"/>
            <a:ext cx="4666109" cy="3052763"/>
          </a:xfrm>
          <a:prstGeom prst="rect">
            <a:avLst/>
          </a:prstGeom>
        </p:spPr>
      </p:pic>
      <p:sp>
        <p:nvSpPr>
          <p:cNvPr id="7" name="Rectangle 2">
            <a:extLst>
              <a:ext uri="{FF2B5EF4-FFF2-40B4-BE49-F238E27FC236}">
                <a16:creationId xmlns:a16="http://schemas.microsoft.com/office/drawing/2014/main" id="{BCB919FF-EC0F-4E58-90CC-66F65AE2DE01}"/>
              </a:ext>
            </a:extLst>
          </p:cNvPr>
          <p:cNvSpPr>
            <a:spLocks noChangeArrowheads="1"/>
          </p:cNvSpPr>
          <p:nvPr/>
        </p:nvSpPr>
        <p:spPr bwMode="auto">
          <a:xfrm>
            <a:off x="770010" y="5401516"/>
            <a:ext cx="824063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spcBef>
                <a:spcPts val="1400"/>
              </a:spcBef>
            </a:pPr>
            <a:r>
              <a:rPr lang="en-US" sz="1600" dirty="0">
                <a:solidFill>
                  <a:schemeClr val="accent3">
                    <a:lumMod val="25000"/>
                  </a:schemeClr>
                </a:solidFill>
                <a:latin typeface="Abadi"/>
              </a:rPr>
              <a:t>Four machine learning models were used. The </a:t>
            </a:r>
            <a:r>
              <a:rPr lang="en-US" sz="1600" dirty="0">
                <a:solidFill>
                  <a:srgbClr val="3A6483"/>
                </a:solidFill>
                <a:latin typeface="Abadi"/>
              </a:rPr>
              <a:t>Logistic Regression, SVM and KNN </a:t>
            </a:r>
            <a:r>
              <a:rPr lang="en-US" sz="1600" dirty="0">
                <a:solidFill>
                  <a:schemeClr val="accent3">
                    <a:lumMod val="25000"/>
                  </a:schemeClr>
                </a:solidFill>
                <a:latin typeface="Abadi"/>
              </a:rPr>
              <a:t>models has the highest classification accuracy</a:t>
            </a:r>
            <a:r>
              <a:rPr lang="en-US" sz="1600" dirty="0">
                <a:solidFill>
                  <a:srgbClr val="3A6483"/>
                </a:solidFill>
                <a:latin typeface="Abadi"/>
              </a:rPr>
              <a:t>, 83.3%. </a:t>
            </a:r>
            <a:r>
              <a:rPr lang="en-US" sz="1600" dirty="0">
                <a:solidFill>
                  <a:schemeClr val="accent3">
                    <a:lumMod val="25000"/>
                  </a:schemeClr>
                </a:solidFill>
                <a:latin typeface="Abadi"/>
              </a:rPr>
              <a:t>The </a:t>
            </a:r>
            <a:r>
              <a:rPr lang="en-US" sz="1600" dirty="0">
                <a:solidFill>
                  <a:schemeClr val="accent2">
                    <a:lumMod val="75000"/>
                  </a:schemeClr>
                </a:solidFill>
                <a:latin typeface="Abadi"/>
              </a:rPr>
              <a:t>Decision Tree </a:t>
            </a:r>
            <a:r>
              <a:rPr lang="en-US" sz="1600" dirty="0">
                <a:solidFill>
                  <a:schemeClr val="accent3">
                    <a:lumMod val="25000"/>
                  </a:schemeClr>
                </a:solidFill>
                <a:latin typeface="Abadi"/>
              </a:rPr>
              <a:t>model has the </a:t>
            </a:r>
            <a:r>
              <a:rPr lang="en-US" sz="1600" dirty="0">
                <a:solidFill>
                  <a:schemeClr val="accent2">
                    <a:lumMod val="75000"/>
                  </a:schemeClr>
                </a:solidFill>
                <a:latin typeface="Abadi"/>
              </a:rPr>
              <a:t>lower, 66,7%.</a:t>
            </a:r>
          </a:p>
        </p:txBody>
      </p:sp>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solidFill>
                  <a:srgbClr val="3A6483"/>
                </a:solidFill>
              </a:rPr>
              <a:t>48</a:t>
            </a:fld>
            <a:endParaRPr lang="en-US" dirty="0">
              <a:solidFill>
                <a:srgbClr val="3A6483"/>
              </a:solidFill>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Confusion Matrix</a:t>
            </a:r>
          </a:p>
        </p:txBody>
      </p:sp>
      <p:sp>
        <p:nvSpPr>
          <p:cNvPr id="11" name="Rectangle 2">
            <a:extLst>
              <a:ext uri="{FF2B5EF4-FFF2-40B4-BE49-F238E27FC236}">
                <a16:creationId xmlns:a16="http://schemas.microsoft.com/office/drawing/2014/main" id="{C320B87B-C3C7-412B-B37F-AF786EF8DBBB}"/>
              </a:ext>
            </a:extLst>
          </p:cNvPr>
          <p:cNvSpPr>
            <a:spLocks noChangeArrowheads="1"/>
          </p:cNvSpPr>
          <p:nvPr/>
        </p:nvSpPr>
        <p:spPr bwMode="auto">
          <a:xfrm>
            <a:off x="770011" y="5457851"/>
            <a:ext cx="102452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600" dirty="0">
                <a:solidFill>
                  <a:schemeClr val="accent3">
                    <a:lumMod val="25000"/>
                  </a:schemeClr>
                </a:solidFill>
                <a:latin typeface="Abadi"/>
              </a:rPr>
              <a:t>The </a:t>
            </a:r>
            <a:r>
              <a:rPr lang="en-US" sz="1600" dirty="0">
                <a:solidFill>
                  <a:srgbClr val="3A6483"/>
                </a:solidFill>
                <a:latin typeface="Abadi"/>
              </a:rPr>
              <a:t>Logistic Regression, SVM and KNN </a:t>
            </a:r>
            <a:r>
              <a:rPr lang="en-US" sz="1600" dirty="0">
                <a:solidFill>
                  <a:schemeClr val="accent3">
                    <a:lumMod val="25000"/>
                  </a:schemeClr>
                </a:solidFill>
                <a:latin typeface="Abadi"/>
              </a:rPr>
              <a:t>models has the same Confusion Matrix. The </a:t>
            </a:r>
            <a:r>
              <a:rPr lang="en-US" sz="1600" dirty="0">
                <a:solidFill>
                  <a:srgbClr val="EF553B"/>
                </a:solidFill>
                <a:latin typeface="Abadi"/>
              </a:rPr>
              <a:t>“landed” x “land” block </a:t>
            </a:r>
            <a:r>
              <a:rPr lang="en-US" sz="1600" dirty="0">
                <a:solidFill>
                  <a:schemeClr val="accent3">
                    <a:lumMod val="25000"/>
                  </a:schemeClr>
                </a:solidFill>
                <a:latin typeface="Abadi"/>
              </a:rPr>
              <a:t>(True Positive =12 ) shows the landings success.  </a:t>
            </a:r>
            <a:endParaRPr kumimoji="0" lang="pt-BR" altLang="pt-BR" sz="1600" b="0" i="0" u="none" strike="noStrike" cap="none" normalizeH="0" baseline="0" dirty="0">
              <a:ln>
                <a:noFill/>
              </a:ln>
              <a:solidFill>
                <a:srgbClr val="3A6483"/>
              </a:solidFill>
              <a:effectLst/>
              <a:latin typeface="Abadi" panose="020B0604020104020204" pitchFamily="34" charset="0"/>
              <a:ea typeface="Roboto" pitchFamily="2" charset="0"/>
            </a:endParaRPr>
          </a:p>
        </p:txBody>
      </p:sp>
      <p:pic>
        <p:nvPicPr>
          <p:cNvPr id="18" name="Imagem 17">
            <a:extLst>
              <a:ext uri="{FF2B5EF4-FFF2-40B4-BE49-F238E27FC236}">
                <a16:creationId xmlns:a16="http://schemas.microsoft.com/office/drawing/2014/main" id="{CDE98184-3AED-40D4-9A96-8E4088424E63}"/>
              </a:ext>
            </a:extLst>
          </p:cNvPr>
          <p:cNvPicPr>
            <a:picLocks noChangeAspect="1"/>
          </p:cNvPicPr>
          <p:nvPr/>
        </p:nvPicPr>
        <p:blipFill>
          <a:blip r:embed="rId3"/>
          <a:stretch>
            <a:fillRect/>
          </a:stretch>
        </p:blipFill>
        <p:spPr>
          <a:xfrm>
            <a:off x="6728331" y="1655421"/>
            <a:ext cx="4543425" cy="3571875"/>
          </a:xfrm>
          <a:prstGeom prst="rect">
            <a:avLst/>
          </a:prstGeom>
        </p:spPr>
      </p:pic>
      <p:pic>
        <p:nvPicPr>
          <p:cNvPr id="20" name="Imagem 19">
            <a:extLst>
              <a:ext uri="{FF2B5EF4-FFF2-40B4-BE49-F238E27FC236}">
                <a16:creationId xmlns:a16="http://schemas.microsoft.com/office/drawing/2014/main" id="{911CD713-DDCC-4259-A24B-95578B4C3F79}"/>
              </a:ext>
            </a:extLst>
          </p:cNvPr>
          <p:cNvPicPr>
            <a:picLocks noChangeAspect="1"/>
          </p:cNvPicPr>
          <p:nvPr/>
        </p:nvPicPr>
        <p:blipFill>
          <a:blip r:embed="rId4"/>
          <a:stretch>
            <a:fillRect/>
          </a:stretch>
        </p:blipFill>
        <p:spPr>
          <a:xfrm>
            <a:off x="1289629" y="1986900"/>
            <a:ext cx="3276600" cy="2571750"/>
          </a:xfrm>
          <a:prstGeom prst="rect">
            <a:avLst/>
          </a:prstGeom>
        </p:spPr>
      </p:pic>
      <p:grpSp>
        <p:nvGrpSpPr>
          <p:cNvPr id="21" name="Agrupar 20">
            <a:extLst>
              <a:ext uri="{FF2B5EF4-FFF2-40B4-BE49-F238E27FC236}">
                <a16:creationId xmlns:a16="http://schemas.microsoft.com/office/drawing/2014/main" id="{B3D8B227-97AF-4BB5-A866-EC8A00098527}"/>
              </a:ext>
            </a:extLst>
          </p:cNvPr>
          <p:cNvGrpSpPr/>
          <p:nvPr/>
        </p:nvGrpSpPr>
        <p:grpSpPr>
          <a:xfrm>
            <a:off x="5171759" y="3149399"/>
            <a:ext cx="1090737" cy="179501"/>
            <a:chOff x="7507201" y="1936955"/>
            <a:chExt cx="1090737" cy="179501"/>
          </a:xfrm>
        </p:grpSpPr>
        <p:sp>
          <p:nvSpPr>
            <p:cNvPr id="22" name="Seta: Divisa 21">
              <a:extLst>
                <a:ext uri="{FF2B5EF4-FFF2-40B4-BE49-F238E27FC236}">
                  <a16:creationId xmlns:a16="http://schemas.microsoft.com/office/drawing/2014/main" id="{92A1D275-EA2A-434E-A673-7FA942B4704C}"/>
                </a:ext>
              </a:extLst>
            </p:cNvPr>
            <p:cNvSpPr/>
            <p:nvPr/>
          </p:nvSpPr>
          <p:spPr>
            <a:xfrm>
              <a:off x="7507201" y="1936956"/>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Seta: Divisa 22">
              <a:extLst>
                <a:ext uri="{FF2B5EF4-FFF2-40B4-BE49-F238E27FC236}">
                  <a16:creationId xmlns:a16="http://schemas.microsoft.com/office/drawing/2014/main" id="{D0CB243A-9F05-4E5A-949E-37191643A853}"/>
                </a:ext>
              </a:extLst>
            </p:cNvPr>
            <p:cNvSpPr/>
            <p:nvPr/>
          </p:nvSpPr>
          <p:spPr>
            <a:xfrm>
              <a:off x="7753498" y="1936956"/>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Seta: Divisa 23">
              <a:extLst>
                <a:ext uri="{FF2B5EF4-FFF2-40B4-BE49-F238E27FC236}">
                  <a16:creationId xmlns:a16="http://schemas.microsoft.com/office/drawing/2014/main" id="{F2D4556E-ADA9-4CF4-95A6-9E56424D1769}"/>
                </a:ext>
              </a:extLst>
            </p:cNvPr>
            <p:cNvSpPr/>
            <p:nvPr/>
          </p:nvSpPr>
          <p:spPr>
            <a:xfrm>
              <a:off x="8210943" y="1936955"/>
              <a:ext cx="230786" cy="179500"/>
            </a:xfrm>
            <a:prstGeom prst="chevron">
              <a:avLst/>
            </a:prstGeom>
            <a:solidFill>
              <a:srgbClr val="66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Seta: Divisa 24">
              <a:extLst>
                <a:ext uri="{FF2B5EF4-FFF2-40B4-BE49-F238E27FC236}">
                  <a16:creationId xmlns:a16="http://schemas.microsoft.com/office/drawing/2014/main" id="{DE6E5285-2B3C-4812-A366-FC4A2150A2E5}"/>
                </a:ext>
              </a:extLst>
            </p:cNvPr>
            <p:cNvSpPr/>
            <p:nvPr/>
          </p:nvSpPr>
          <p:spPr>
            <a:xfrm>
              <a:off x="7993736" y="1936955"/>
              <a:ext cx="230786" cy="179500"/>
            </a:xfrm>
            <a:prstGeom prst="chevron">
              <a:avLst/>
            </a:prstGeom>
            <a:solidFill>
              <a:srgbClr val="3A6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Seta: Divisa 25">
              <a:extLst>
                <a:ext uri="{FF2B5EF4-FFF2-40B4-BE49-F238E27FC236}">
                  <a16:creationId xmlns:a16="http://schemas.microsoft.com/office/drawing/2014/main" id="{9173AEB1-59EB-453F-9DAA-4C6D0B7120F9}"/>
                </a:ext>
              </a:extLst>
            </p:cNvPr>
            <p:cNvSpPr/>
            <p:nvPr/>
          </p:nvSpPr>
          <p:spPr>
            <a:xfrm>
              <a:off x="8447979" y="1971245"/>
              <a:ext cx="149959" cy="116635"/>
            </a:xfrm>
            <a:prstGeom prst="chevron">
              <a:avLst/>
            </a:prstGeom>
            <a:solidFill>
              <a:srgbClr val="66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solidFill>
                  <a:srgbClr val="3A6483"/>
                </a:solidFill>
              </a:rPr>
              <a:t>49</a:t>
            </a:fld>
            <a:endParaRPr lang="en-US" dirty="0">
              <a:solidFill>
                <a:srgbClr val="3A6483"/>
              </a:solidFill>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0" y="1875054"/>
            <a:ext cx="10599953" cy="4351338"/>
          </a:xfrm>
          <a:prstGeom prst="rect">
            <a:avLst/>
          </a:prstGeom>
        </p:spPr>
        <p:txBody>
          <a:bodyPr>
            <a:normAutofit fontScale="92500" lnSpcReduction="10000"/>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We had pursuit what factors determine if the rocket will land successfully, what features impact the rate of successful landing and the conditions which will aid SpaceX have to achieve the best results. So, the data show us that:</a:t>
            </a:r>
          </a:p>
          <a:p>
            <a:pPr marL="0" indent="0">
              <a:lnSpc>
                <a:spcPct val="100000"/>
              </a:lnSpc>
              <a:spcBef>
                <a:spcPts val="1400"/>
              </a:spcBef>
              <a:buNone/>
            </a:pPr>
            <a:endParaRPr lang="en-US" sz="6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The best Orbits are: </a:t>
            </a:r>
            <a:r>
              <a:rPr lang="en-US" sz="1600" dirty="0">
                <a:solidFill>
                  <a:srgbClr val="3A6483"/>
                </a:solidFill>
                <a:latin typeface="Abadi" panose="020B0604020104020204" pitchFamily="34" charset="0"/>
              </a:rPr>
              <a:t>ES-</a:t>
            </a:r>
            <a:r>
              <a:rPr lang="en-US" sz="1600" dirty="0" err="1">
                <a:solidFill>
                  <a:srgbClr val="3A6483"/>
                </a:solidFill>
                <a:latin typeface="Abadi" panose="020B0604020104020204" pitchFamily="34" charset="0"/>
              </a:rPr>
              <a:t>Ll</a:t>
            </a:r>
            <a:r>
              <a:rPr lang="en-US" sz="1600" dirty="0">
                <a:solidFill>
                  <a:srgbClr val="3A6483"/>
                </a:solidFill>
                <a:latin typeface="Abadi" panose="020B0604020104020204" pitchFamily="34" charset="0"/>
              </a:rPr>
              <a:t>, GEO, HEO, SSO</a:t>
            </a:r>
            <a:r>
              <a:rPr lang="en-US" sz="1600" dirty="0">
                <a:solidFill>
                  <a:schemeClr val="accent3">
                    <a:lumMod val="25000"/>
                  </a:schemeClr>
                </a:solidFill>
                <a:latin typeface="Abadi" panose="020B0604020104020204" pitchFamily="34" charset="0"/>
              </a:rPr>
              <a:t>.</a:t>
            </a:r>
          </a:p>
          <a:p>
            <a:pPr>
              <a:lnSpc>
                <a:spcPct val="100000"/>
              </a:lnSpc>
              <a:spcBef>
                <a:spcPts val="1400"/>
              </a:spcBef>
            </a:pPr>
            <a:r>
              <a:rPr lang="en-US" sz="1600" dirty="0">
                <a:solidFill>
                  <a:schemeClr val="accent3">
                    <a:lumMod val="25000"/>
                  </a:schemeClr>
                </a:solidFill>
                <a:latin typeface="Abadi" panose="020B0604020104020204" pitchFamily="34" charset="0"/>
              </a:rPr>
              <a:t>KSC LC-39A is best place to make launches, with </a:t>
            </a:r>
            <a:r>
              <a:rPr lang="en-US" sz="1600" dirty="0">
                <a:solidFill>
                  <a:srgbClr val="3A6483"/>
                </a:solidFill>
                <a:latin typeface="Abadi"/>
              </a:rPr>
              <a:t>76.9% success rate</a:t>
            </a:r>
            <a:r>
              <a:rPr lang="en-US" sz="1600" dirty="0">
                <a:solidFill>
                  <a:schemeClr val="accent3">
                    <a:lumMod val="25000"/>
                  </a:schemeClr>
                </a:solidFill>
                <a:latin typeface="Abadi"/>
              </a:rPr>
              <a:t> </a:t>
            </a:r>
            <a:r>
              <a:rPr lang="en-US" sz="1600" dirty="0">
                <a:solidFill>
                  <a:schemeClr val="accent3">
                    <a:lumMod val="25000"/>
                  </a:schemeClr>
                </a:solidFill>
                <a:latin typeface="Abadi" panose="020B0604020104020204" pitchFamily="34" charset="0"/>
              </a:rPr>
              <a:t>.</a:t>
            </a:r>
          </a:p>
          <a:p>
            <a:pPr>
              <a:lnSpc>
                <a:spcPct val="100000"/>
              </a:lnSpc>
              <a:spcBef>
                <a:spcPts val="1400"/>
              </a:spcBef>
            </a:pPr>
            <a:r>
              <a:rPr lang="en-US" sz="1600" dirty="0">
                <a:solidFill>
                  <a:srgbClr val="3A6483"/>
                </a:solidFill>
                <a:latin typeface="Abadi" panose="020B0604020104020204" pitchFamily="34" charset="0"/>
              </a:rPr>
              <a:t>Low weighted payloads </a:t>
            </a:r>
            <a:r>
              <a:rPr lang="en-US" sz="1600" dirty="0">
                <a:solidFill>
                  <a:schemeClr val="accent3">
                    <a:lumMod val="25000"/>
                  </a:schemeClr>
                </a:solidFill>
                <a:latin typeface="Abadi" panose="020B0604020104020204" pitchFamily="34" charset="0"/>
              </a:rPr>
              <a:t>perform better than the heavier payloads. However, in the CCAFS SLC 40 Launch Site the payload mass greater than 7000Kg have the higher success rate for the Rocket.</a:t>
            </a:r>
          </a:p>
          <a:p>
            <a:pPr>
              <a:lnSpc>
                <a:spcPct val="100000"/>
              </a:lnSpc>
              <a:spcBef>
                <a:spcPts val="1400"/>
              </a:spcBef>
            </a:pPr>
            <a:r>
              <a:rPr lang="en-US" sz="1600" dirty="0">
                <a:solidFill>
                  <a:srgbClr val="3A6483"/>
                </a:solidFill>
                <a:latin typeface="Abadi" panose="020B0604020104020204" pitchFamily="34" charset="0"/>
              </a:rPr>
              <a:t>LR, SVM and KNN </a:t>
            </a:r>
            <a:r>
              <a:rPr lang="en-US" sz="1600" dirty="0">
                <a:solidFill>
                  <a:schemeClr val="accent3">
                    <a:lumMod val="25000"/>
                  </a:schemeClr>
                </a:solidFill>
                <a:latin typeface="Abadi" panose="020B0604020104020204" pitchFamily="34" charset="0"/>
              </a:rPr>
              <a:t>Algorithms are the best Machine Learning Models for provided Dataset.</a:t>
            </a:r>
          </a:p>
          <a:p>
            <a:pPr marL="0" indent="0">
              <a:lnSpc>
                <a:spcPct val="100000"/>
              </a:lnSpc>
              <a:spcBef>
                <a:spcPts val="1400"/>
              </a:spcBef>
              <a:buNone/>
            </a:pPr>
            <a:endParaRPr lang="en-US" sz="9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Success rates for SpaceX launches has been increasing with Time. Considering that there are variables that significantly alter the landing success rate, it is possible to say that it is a matter of time for Space X to reach an incredible level of performance and precision.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Conclusions</a:t>
            </a: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95DD0A74-A140-4C5F-9574-DE204FB3A72B}"/>
              </a:ext>
            </a:extLst>
          </p:cNvPr>
          <p:cNvPicPr>
            <a:picLocks noChangeAspect="1"/>
          </p:cNvPicPr>
          <p:nvPr/>
        </p:nvPicPr>
        <p:blipFill rotWithShape="1">
          <a:blip r:embed="rId3"/>
          <a:srcRect l="22868" t="9091" r="18816" b="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393993" y="1981114"/>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dirty="0">
              <a:latin typeface="Abadi"/>
            </a:endParaRPr>
          </a:p>
          <a:p>
            <a:pPr>
              <a:lnSpc>
                <a:spcPct val="90000"/>
              </a:lnSpc>
              <a:spcBef>
                <a:spcPct val="0"/>
              </a:spcBef>
              <a:spcAft>
                <a:spcPts val="600"/>
              </a:spcAft>
            </a:pPr>
            <a:endParaRPr lang="en-US" dirty="0">
              <a:latin typeface="Abadi"/>
            </a:endParaRPr>
          </a:p>
          <a:p>
            <a:pPr>
              <a:lnSpc>
                <a:spcPct val="90000"/>
              </a:lnSpc>
              <a:spcBef>
                <a:spcPct val="0"/>
              </a:spcBef>
              <a:spcAft>
                <a:spcPts val="600"/>
              </a:spcAft>
            </a:pPr>
            <a:r>
              <a:rPr lang="en-US" sz="1600" dirty="0">
                <a:latin typeface="Arial Rounded MT Bold" panose="020F0704030504030204" pitchFamily="34" charset="0"/>
              </a:rPr>
              <a:t>Section 1</a:t>
            </a:r>
            <a:endParaRPr lang="en-US" sz="3600" dirty="0">
              <a:latin typeface="Arial Rounded MT Bold" panose="020F0704030504030204" pitchFamily="34" charset="0"/>
            </a:endParaRPr>
          </a:p>
          <a:p>
            <a:pPr>
              <a:lnSpc>
                <a:spcPct val="90000"/>
              </a:lnSpc>
              <a:spcBef>
                <a:spcPct val="0"/>
              </a:spcBef>
              <a:spcAft>
                <a:spcPts val="600"/>
              </a:spcAft>
            </a:pPr>
            <a:r>
              <a:rPr lang="en-US" sz="3600" dirty="0">
                <a:latin typeface="Arial Rounded MT Bold" panose="020F0704030504030204" pitchFamily="34" charset="0"/>
              </a:rPr>
              <a:t>Methodology</a:t>
            </a:r>
          </a:p>
          <a:p>
            <a:pPr>
              <a:lnSpc>
                <a:spcPct val="90000"/>
              </a:lnSpc>
              <a:spcBef>
                <a:spcPct val="0"/>
              </a:spcBef>
              <a:spcAft>
                <a:spcPts val="600"/>
              </a:spcAft>
            </a:pPr>
            <a:endParaRPr lang="en-US" sz="4800" dirty="0">
              <a:latin typeface="+mj-lt"/>
              <a:ea typeface="+mj-ea"/>
              <a:cs typeface="+mj-cs"/>
            </a:endParaRP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solidFill>
                <a:latin typeface="Calibri" panose="020F0502020204030204"/>
              </a:rPr>
              <a:pPr>
                <a:spcAft>
                  <a:spcPts val="600"/>
                </a:spcAft>
                <a:defRPr/>
              </a:pPr>
              <a:t>5</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3093198887"/>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m 7" descr="Uma imagem contendo eletrônico, circuito&#10;&#10;Descrição gerada automaticamente">
            <a:extLst>
              <a:ext uri="{FF2B5EF4-FFF2-40B4-BE49-F238E27FC236}">
                <a16:creationId xmlns:a16="http://schemas.microsoft.com/office/drawing/2014/main" id="{73C0187B-C1CA-4C0B-AD34-AF3CBE618E8E}"/>
              </a:ext>
            </a:extLst>
          </p:cNvPr>
          <p:cNvPicPr>
            <a:picLocks noChangeAspect="1"/>
          </p:cNvPicPr>
          <p:nvPr/>
        </p:nvPicPr>
        <p:blipFill rotWithShape="1">
          <a:blip r:embed="rId3"/>
          <a:srcRect l="7522" r="24545" b="2725"/>
          <a:stretch/>
        </p:blipFill>
        <p:spPr>
          <a:xfrm>
            <a:off x="3523488" y="10"/>
            <a:ext cx="8668512" cy="6857990"/>
          </a:xfrm>
          <a:prstGeom prst="rect">
            <a:avLst/>
          </a:prstGeom>
        </p:spPr>
      </p:pic>
      <p:sp>
        <p:nvSpPr>
          <p:cNvPr id="23" name="Rectangle 2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477981" y="1122363"/>
            <a:ext cx="4023360" cy="32041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Arial Rounded MT Bold" panose="020F0704030504030204" pitchFamily="34" charset="0"/>
                <a:ea typeface="+mj-ea"/>
                <a:cs typeface="+mj-cs"/>
              </a:rPr>
              <a:t>Appendix</a:t>
            </a:r>
          </a:p>
        </p:txBody>
      </p:sp>
      <p:sp>
        <p:nvSpPr>
          <p:cNvPr id="25"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50</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3410008520"/>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biLevel thresh="75000"/>
          </a:blip>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solidFill>
                  <a:srgbClr val="3A6483"/>
                </a:solidFill>
              </a:rPr>
              <a:t>51</a:t>
            </a:fld>
            <a:endParaRPr lang="en-US" dirty="0">
              <a:solidFill>
                <a:srgbClr val="3A6483"/>
              </a:solidFill>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Appendix</a:t>
            </a:r>
          </a:p>
        </p:txBody>
      </p:sp>
      <p:pic>
        <p:nvPicPr>
          <p:cNvPr id="3" name="Imagem 2">
            <a:extLst>
              <a:ext uri="{FF2B5EF4-FFF2-40B4-BE49-F238E27FC236}">
                <a16:creationId xmlns:a16="http://schemas.microsoft.com/office/drawing/2014/main" id="{37606C7F-E356-407B-80F6-E9A14A01AE88}"/>
              </a:ext>
            </a:extLst>
          </p:cNvPr>
          <p:cNvPicPr>
            <a:picLocks noChangeAspect="1"/>
          </p:cNvPicPr>
          <p:nvPr/>
        </p:nvPicPr>
        <p:blipFill>
          <a:blip r:embed="rId4"/>
          <a:stretch>
            <a:fillRect/>
          </a:stretch>
        </p:blipFill>
        <p:spPr>
          <a:xfrm>
            <a:off x="1111828" y="1623432"/>
            <a:ext cx="9101700" cy="4695918"/>
          </a:xfrm>
          <a:prstGeom prst="rect">
            <a:avLst/>
          </a:prstGeom>
        </p:spPr>
      </p:pic>
      <p:sp>
        <p:nvSpPr>
          <p:cNvPr id="7" name="Rectangle 2">
            <a:extLst>
              <a:ext uri="{FF2B5EF4-FFF2-40B4-BE49-F238E27FC236}">
                <a16:creationId xmlns:a16="http://schemas.microsoft.com/office/drawing/2014/main" id="{73243CAA-A7D3-46DC-B547-4DA86EA643D9}"/>
              </a:ext>
            </a:extLst>
          </p:cNvPr>
          <p:cNvSpPr>
            <a:spLocks noChangeArrowheads="1"/>
          </p:cNvSpPr>
          <p:nvPr/>
        </p:nvSpPr>
        <p:spPr bwMode="auto">
          <a:xfrm>
            <a:off x="770011" y="1589905"/>
            <a:ext cx="82406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spcBef>
                <a:spcPts val="1400"/>
              </a:spcBef>
            </a:pPr>
            <a:r>
              <a:rPr lang="en-US" sz="2000" dirty="0">
                <a:solidFill>
                  <a:schemeClr val="accent3">
                    <a:lumMod val="25000"/>
                  </a:schemeClr>
                </a:solidFill>
                <a:latin typeface="Abadi"/>
              </a:rPr>
              <a:t>Falcon Models</a:t>
            </a:r>
            <a:endParaRPr lang="en-US" sz="2000" dirty="0">
              <a:solidFill>
                <a:schemeClr val="accent2">
                  <a:lumMod val="75000"/>
                </a:schemeClr>
              </a:solidFill>
              <a:latin typeface="Abadi"/>
            </a:endParaRPr>
          </a:p>
        </p:txBody>
      </p:sp>
    </p:spTree>
    <p:extLst>
      <p:ext uri="{BB962C8B-B14F-4D97-AF65-F5344CB8AC3E}">
        <p14:creationId xmlns:p14="http://schemas.microsoft.com/office/powerpoint/2010/main" val="10078714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biLevel thresh="75000"/>
          </a:blip>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solidFill>
                  <a:srgbClr val="3A6483"/>
                </a:solidFill>
              </a:rPr>
              <a:t>52</a:t>
            </a:fld>
            <a:endParaRPr lang="en-US" dirty="0">
              <a:solidFill>
                <a:srgbClr val="3A6483"/>
              </a:solidFill>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Appendix</a:t>
            </a:r>
          </a:p>
        </p:txBody>
      </p:sp>
      <p:pic>
        <p:nvPicPr>
          <p:cNvPr id="3" name="Imagem 2">
            <a:extLst>
              <a:ext uri="{FF2B5EF4-FFF2-40B4-BE49-F238E27FC236}">
                <a16:creationId xmlns:a16="http://schemas.microsoft.com/office/drawing/2014/main" id="{2C383EA2-97D0-44D2-A2A7-E28D352A9279}"/>
              </a:ext>
            </a:extLst>
          </p:cNvPr>
          <p:cNvPicPr>
            <a:picLocks noChangeAspect="1"/>
          </p:cNvPicPr>
          <p:nvPr/>
        </p:nvPicPr>
        <p:blipFill>
          <a:blip r:embed="rId4"/>
          <a:stretch>
            <a:fillRect/>
          </a:stretch>
        </p:blipFill>
        <p:spPr>
          <a:xfrm>
            <a:off x="886061" y="1666489"/>
            <a:ext cx="10419878" cy="3330385"/>
          </a:xfrm>
          <a:prstGeom prst="rect">
            <a:avLst/>
          </a:prstGeom>
        </p:spPr>
      </p:pic>
      <p:sp>
        <p:nvSpPr>
          <p:cNvPr id="7" name="Rectangle 2">
            <a:extLst>
              <a:ext uri="{FF2B5EF4-FFF2-40B4-BE49-F238E27FC236}">
                <a16:creationId xmlns:a16="http://schemas.microsoft.com/office/drawing/2014/main" id="{00C6ABFF-D454-4379-889D-4B0B5FC26096}"/>
              </a:ext>
            </a:extLst>
          </p:cNvPr>
          <p:cNvSpPr>
            <a:spLocks noChangeArrowheads="1"/>
          </p:cNvSpPr>
          <p:nvPr/>
        </p:nvSpPr>
        <p:spPr bwMode="auto">
          <a:xfrm>
            <a:off x="770011" y="5580961"/>
            <a:ext cx="102452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1600" b="0" i="0" u="none" strike="noStrike" cap="none" normalizeH="0" baseline="0" dirty="0">
                <a:ln>
                  <a:noFill/>
                </a:ln>
                <a:solidFill>
                  <a:srgbClr val="3A6483"/>
                </a:solidFill>
                <a:effectLst/>
                <a:latin typeface="Abadi" panose="020B0604020104020204" pitchFamily="34" charset="0"/>
                <a:ea typeface="Roboto" pitchFamily="2" charset="0"/>
                <a:hlinkClick r:id="rId5">
                  <a:extLst>
                    <a:ext uri="{A12FA001-AC4F-418D-AE19-62706E023703}">
                      <ahyp:hlinkClr xmlns:ahyp="http://schemas.microsoft.com/office/drawing/2018/hyperlinkcolor" val="tx"/>
                    </a:ext>
                  </a:extLst>
                </a:hlinkClick>
              </a:rPr>
              <a:t>Wikipedia Web Scraping</a:t>
            </a:r>
            <a:endParaRPr kumimoji="0" lang="pt-BR" altLang="pt-BR" sz="1600" b="0" i="0" u="none" strike="noStrike" cap="none" normalizeH="0" baseline="0" dirty="0">
              <a:ln>
                <a:noFill/>
              </a:ln>
              <a:solidFill>
                <a:srgbClr val="3A6483"/>
              </a:solidFill>
              <a:effectLst/>
              <a:latin typeface="Abadi" panose="020B0604020104020204" pitchFamily="34" charset="0"/>
              <a:ea typeface="Roboto" pitchFamily="2" charset="0"/>
            </a:endParaRPr>
          </a:p>
        </p:txBody>
      </p:sp>
    </p:spTree>
    <p:extLst>
      <p:ext uri="{BB962C8B-B14F-4D97-AF65-F5344CB8AC3E}">
        <p14:creationId xmlns:p14="http://schemas.microsoft.com/office/powerpoint/2010/main" val="2000717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biLevel thresh="75000"/>
          </a:blip>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solidFill>
                  <a:srgbClr val="3A6483"/>
                </a:solidFill>
              </a:rPr>
              <a:t>53</a:t>
            </a:fld>
            <a:endParaRPr lang="en-US" dirty="0">
              <a:solidFill>
                <a:srgbClr val="3A6483"/>
              </a:solidFill>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Appendix</a:t>
            </a:r>
          </a:p>
        </p:txBody>
      </p:sp>
      <p:pic>
        <p:nvPicPr>
          <p:cNvPr id="3" name="Imagem 2">
            <a:extLst>
              <a:ext uri="{FF2B5EF4-FFF2-40B4-BE49-F238E27FC236}">
                <a16:creationId xmlns:a16="http://schemas.microsoft.com/office/drawing/2014/main" id="{20EDD818-E4AE-4A47-AB40-6F67187DD094}"/>
              </a:ext>
            </a:extLst>
          </p:cNvPr>
          <p:cNvPicPr>
            <a:picLocks noChangeAspect="1"/>
          </p:cNvPicPr>
          <p:nvPr/>
        </p:nvPicPr>
        <p:blipFill>
          <a:blip r:embed="rId4"/>
          <a:stretch>
            <a:fillRect/>
          </a:stretch>
        </p:blipFill>
        <p:spPr>
          <a:xfrm>
            <a:off x="868217" y="2208617"/>
            <a:ext cx="7464643" cy="4157065"/>
          </a:xfrm>
          <a:prstGeom prst="rect">
            <a:avLst/>
          </a:prstGeom>
        </p:spPr>
      </p:pic>
      <p:sp>
        <p:nvSpPr>
          <p:cNvPr id="7" name="Rectangle 2">
            <a:extLst>
              <a:ext uri="{FF2B5EF4-FFF2-40B4-BE49-F238E27FC236}">
                <a16:creationId xmlns:a16="http://schemas.microsoft.com/office/drawing/2014/main" id="{D2AB8B77-D2D1-47A3-AD9F-0A7722210047}"/>
              </a:ext>
            </a:extLst>
          </p:cNvPr>
          <p:cNvSpPr>
            <a:spLocks noChangeArrowheads="1"/>
          </p:cNvSpPr>
          <p:nvPr/>
        </p:nvSpPr>
        <p:spPr bwMode="auto">
          <a:xfrm>
            <a:off x="770011" y="1589905"/>
            <a:ext cx="82406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spcBef>
                <a:spcPts val="1400"/>
              </a:spcBef>
            </a:pPr>
            <a:r>
              <a:rPr lang="en-US" sz="2000" dirty="0">
                <a:solidFill>
                  <a:schemeClr val="accent3">
                    <a:lumMod val="25000"/>
                  </a:schemeClr>
                </a:solidFill>
                <a:latin typeface="Abadi"/>
              </a:rPr>
              <a:t>Data W</a:t>
            </a:r>
            <a:r>
              <a:rPr lang="en-US" sz="2000" dirty="0">
                <a:solidFill>
                  <a:schemeClr val="accent3">
                    <a:lumMod val="25000"/>
                  </a:schemeClr>
                </a:solidFill>
                <a:latin typeface="Abadi" panose="020B0604020104020204" pitchFamily="34" charset="0"/>
              </a:rPr>
              <a:t>rangling</a:t>
            </a:r>
            <a:r>
              <a:rPr lang="en-US" sz="2000" dirty="0">
                <a:solidFill>
                  <a:schemeClr val="accent3">
                    <a:lumMod val="25000"/>
                  </a:schemeClr>
                </a:solidFill>
                <a:latin typeface="Abadi"/>
              </a:rPr>
              <a:t> Session</a:t>
            </a:r>
            <a:endParaRPr lang="en-US" sz="2000" dirty="0">
              <a:solidFill>
                <a:schemeClr val="accent2">
                  <a:lumMod val="75000"/>
                </a:schemeClr>
              </a:solidFill>
              <a:latin typeface="Abadi"/>
            </a:endParaRPr>
          </a:p>
        </p:txBody>
      </p:sp>
    </p:spTree>
    <p:extLst>
      <p:ext uri="{BB962C8B-B14F-4D97-AF65-F5344CB8AC3E}">
        <p14:creationId xmlns:p14="http://schemas.microsoft.com/office/powerpoint/2010/main" val="35659260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biLevel thresh="75000"/>
          </a:blip>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solidFill>
                  <a:srgbClr val="3A6483"/>
                </a:solidFill>
              </a:rPr>
              <a:t>54</a:t>
            </a:fld>
            <a:endParaRPr lang="en-US" dirty="0">
              <a:solidFill>
                <a:srgbClr val="3A6483"/>
              </a:solidFill>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Appendix</a:t>
            </a:r>
          </a:p>
        </p:txBody>
      </p:sp>
      <p:sp>
        <p:nvSpPr>
          <p:cNvPr id="13" name="Rectangle 2">
            <a:extLst>
              <a:ext uri="{FF2B5EF4-FFF2-40B4-BE49-F238E27FC236}">
                <a16:creationId xmlns:a16="http://schemas.microsoft.com/office/drawing/2014/main" id="{6D2602E7-A97D-481A-A302-B25048B4D56D}"/>
              </a:ext>
            </a:extLst>
          </p:cNvPr>
          <p:cNvSpPr>
            <a:spLocks noChangeArrowheads="1"/>
          </p:cNvSpPr>
          <p:nvPr/>
        </p:nvSpPr>
        <p:spPr bwMode="auto">
          <a:xfrm>
            <a:off x="770011" y="1458590"/>
            <a:ext cx="20812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spcBef>
                <a:spcPts val="1400"/>
              </a:spcBef>
            </a:pPr>
            <a:r>
              <a:rPr lang="en-US" sz="2000" dirty="0">
                <a:solidFill>
                  <a:schemeClr val="accent3">
                    <a:lumMod val="25000"/>
                  </a:schemeClr>
                </a:solidFill>
                <a:latin typeface="Abadi"/>
              </a:rPr>
              <a:t>Proximities</a:t>
            </a:r>
            <a:endParaRPr lang="en-US" sz="2000" dirty="0">
              <a:solidFill>
                <a:schemeClr val="accent2">
                  <a:lumMod val="75000"/>
                </a:schemeClr>
              </a:solidFill>
              <a:latin typeface="Abadi"/>
            </a:endParaRPr>
          </a:p>
        </p:txBody>
      </p:sp>
      <p:pic>
        <p:nvPicPr>
          <p:cNvPr id="21" name="Imagem 20">
            <a:extLst>
              <a:ext uri="{FF2B5EF4-FFF2-40B4-BE49-F238E27FC236}">
                <a16:creationId xmlns:a16="http://schemas.microsoft.com/office/drawing/2014/main" id="{6C5973D2-8F51-43AB-B6E0-6F25649A021D}"/>
              </a:ext>
            </a:extLst>
          </p:cNvPr>
          <p:cNvPicPr>
            <a:picLocks noChangeAspect="1"/>
          </p:cNvPicPr>
          <p:nvPr/>
        </p:nvPicPr>
        <p:blipFill>
          <a:blip r:embed="rId4"/>
          <a:stretch>
            <a:fillRect/>
          </a:stretch>
        </p:blipFill>
        <p:spPr>
          <a:xfrm>
            <a:off x="2851221" y="1458590"/>
            <a:ext cx="7034716" cy="5080627"/>
          </a:xfrm>
          <a:prstGeom prst="rect">
            <a:avLst/>
          </a:prstGeom>
        </p:spPr>
      </p:pic>
    </p:spTree>
    <p:extLst>
      <p:ext uri="{BB962C8B-B14F-4D97-AF65-F5344CB8AC3E}">
        <p14:creationId xmlns:p14="http://schemas.microsoft.com/office/powerpoint/2010/main" val="102651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biLevel thresh="75000"/>
          </a:blip>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solidFill>
                  <a:srgbClr val="3A6483"/>
                </a:solidFill>
              </a:rPr>
              <a:t>55</a:t>
            </a:fld>
            <a:endParaRPr lang="en-US" dirty="0">
              <a:solidFill>
                <a:srgbClr val="3A6483"/>
              </a:solidFill>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Appendix</a:t>
            </a:r>
          </a:p>
        </p:txBody>
      </p:sp>
      <p:sp>
        <p:nvSpPr>
          <p:cNvPr id="13" name="Rectangle 2">
            <a:extLst>
              <a:ext uri="{FF2B5EF4-FFF2-40B4-BE49-F238E27FC236}">
                <a16:creationId xmlns:a16="http://schemas.microsoft.com/office/drawing/2014/main" id="{6D2602E7-A97D-481A-A302-B25048B4D56D}"/>
              </a:ext>
            </a:extLst>
          </p:cNvPr>
          <p:cNvSpPr>
            <a:spLocks noChangeArrowheads="1"/>
          </p:cNvSpPr>
          <p:nvPr/>
        </p:nvSpPr>
        <p:spPr bwMode="auto">
          <a:xfrm>
            <a:off x="770011" y="1458590"/>
            <a:ext cx="20812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spcBef>
                <a:spcPts val="1400"/>
              </a:spcBef>
            </a:pPr>
            <a:r>
              <a:rPr lang="en-US" sz="2000" dirty="0">
                <a:solidFill>
                  <a:schemeClr val="accent3">
                    <a:lumMod val="25000"/>
                  </a:schemeClr>
                </a:solidFill>
                <a:latin typeface="Abadi"/>
              </a:rPr>
              <a:t>Proximities</a:t>
            </a:r>
            <a:endParaRPr lang="en-US" sz="2000" dirty="0">
              <a:solidFill>
                <a:schemeClr val="accent2">
                  <a:lumMod val="75000"/>
                </a:schemeClr>
              </a:solidFill>
              <a:latin typeface="Abadi"/>
            </a:endParaRPr>
          </a:p>
        </p:txBody>
      </p:sp>
      <p:pic>
        <p:nvPicPr>
          <p:cNvPr id="21" name="Imagem 20">
            <a:extLst>
              <a:ext uri="{FF2B5EF4-FFF2-40B4-BE49-F238E27FC236}">
                <a16:creationId xmlns:a16="http://schemas.microsoft.com/office/drawing/2014/main" id="{6C5973D2-8F51-43AB-B6E0-6F25649A021D}"/>
              </a:ext>
            </a:extLst>
          </p:cNvPr>
          <p:cNvPicPr>
            <a:picLocks noChangeAspect="1"/>
          </p:cNvPicPr>
          <p:nvPr/>
        </p:nvPicPr>
        <p:blipFill>
          <a:blip r:embed="rId4"/>
          <a:stretch>
            <a:fillRect/>
          </a:stretch>
        </p:blipFill>
        <p:spPr>
          <a:xfrm>
            <a:off x="2851221" y="1458590"/>
            <a:ext cx="7034716" cy="5080627"/>
          </a:xfrm>
          <a:prstGeom prst="rect">
            <a:avLst/>
          </a:prstGeom>
        </p:spPr>
      </p:pic>
      <p:pic>
        <p:nvPicPr>
          <p:cNvPr id="8" name="Imagem 7">
            <a:extLst>
              <a:ext uri="{FF2B5EF4-FFF2-40B4-BE49-F238E27FC236}">
                <a16:creationId xmlns:a16="http://schemas.microsoft.com/office/drawing/2014/main" id="{8F631081-95F4-45FE-8A04-3084A208A668}"/>
              </a:ext>
            </a:extLst>
          </p:cNvPr>
          <p:cNvPicPr>
            <a:picLocks noChangeAspect="1"/>
          </p:cNvPicPr>
          <p:nvPr/>
        </p:nvPicPr>
        <p:blipFill>
          <a:blip r:embed="rId5"/>
          <a:stretch>
            <a:fillRect/>
          </a:stretch>
        </p:blipFill>
        <p:spPr>
          <a:xfrm>
            <a:off x="2851221" y="1495383"/>
            <a:ext cx="7797050" cy="5043834"/>
          </a:xfrm>
          <a:prstGeom prst="rect">
            <a:avLst/>
          </a:prstGeom>
        </p:spPr>
      </p:pic>
    </p:spTree>
    <p:extLst>
      <p:ext uri="{BB962C8B-B14F-4D97-AF65-F5344CB8AC3E}">
        <p14:creationId xmlns:p14="http://schemas.microsoft.com/office/powerpoint/2010/main" val="1108531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biLevel thresh="75000"/>
          </a:blip>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solidFill>
                  <a:srgbClr val="3A6483"/>
                </a:solidFill>
              </a:rPr>
              <a:t>56</a:t>
            </a:fld>
            <a:endParaRPr lang="en-US" dirty="0">
              <a:solidFill>
                <a:srgbClr val="3A6483"/>
              </a:solidFill>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Appendix</a:t>
            </a:r>
          </a:p>
        </p:txBody>
      </p:sp>
      <p:sp>
        <p:nvSpPr>
          <p:cNvPr id="13" name="Rectangle 2">
            <a:extLst>
              <a:ext uri="{FF2B5EF4-FFF2-40B4-BE49-F238E27FC236}">
                <a16:creationId xmlns:a16="http://schemas.microsoft.com/office/drawing/2014/main" id="{6D2602E7-A97D-481A-A302-B25048B4D56D}"/>
              </a:ext>
            </a:extLst>
          </p:cNvPr>
          <p:cNvSpPr>
            <a:spLocks noChangeArrowheads="1"/>
          </p:cNvSpPr>
          <p:nvPr/>
        </p:nvSpPr>
        <p:spPr bwMode="auto">
          <a:xfrm>
            <a:off x="770011" y="1458590"/>
            <a:ext cx="71270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spcBef>
                <a:spcPts val="1400"/>
              </a:spcBef>
            </a:pPr>
            <a:r>
              <a:rPr lang="en-US" sz="2000" dirty="0">
                <a:solidFill>
                  <a:schemeClr val="accent3">
                    <a:lumMod val="25000"/>
                  </a:schemeClr>
                </a:solidFill>
                <a:latin typeface="Abadi"/>
              </a:rPr>
              <a:t>SQL query successful and failure mission outcomes.</a:t>
            </a:r>
            <a:endParaRPr lang="en-US" sz="2000" dirty="0">
              <a:solidFill>
                <a:schemeClr val="accent2">
                  <a:lumMod val="75000"/>
                </a:schemeClr>
              </a:solidFill>
              <a:latin typeface="Abadi"/>
            </a:endParaRPr>
          </a:p>
        </p:txBody>
      </p:sp>
      <p:pic>
        <p:nvPicPr>
          <p:cNvPr id="15" name="Imagem 14">
            <a:extLst>
              <a:ext uri="{FF2B5EF4-FFF2-40B4-BE49-F238E27FC236}">
                <a16:creationId xmlns:a16="http://schemas.microsoft.com/office/drawing/2014/main" id="{C89A529C-F5A7-45C8-AE7B-74FBC6D0E63F}"/>
              </a:ext>
            </a:extLst>
          </p:cNvPr>
          <p:cNvPicPr>
            <a:picLocks noChangeAspect="1"/>
          </p:cNvPicPr>
          <p:nvPr/>
        </p:nvPicPr>
        <p:blipFill>
          <a:blip r:embed="rId4"/>
          <a:stretch>
            <a:fillRect/>
          </a:stretch>
        </p:blipFill>
        <p:spPr>
          <a:xfrm>
            <a:off x="770011" y="1953203"/>
            <a:ext cx="9496425" cy="3524250"/>
          </a:xfrm>
          <a:prstGeom prst="rect">
            <a:avLst/>
          </a:prstGeom>
        </p:spPr>
      </p:pic>
    </p:spTree>
    <p:extLst>
      <p:ext uri="{BB962C8B-B14F-4D97-AF65-F5344CB8AC3E}">
        <p14:creationId xmlns:p14="http://schemas.microsoft.com/office/powerpoint/2010/main" val="32972019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biLevel thresh="75000"/>
          </a:blip>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solidFill>
                  <a:srgbClr val="3A6483"/>
                </a:solidFill>
              </a:rPr>
              <a:t>57</a:t>
            </a:fld>
            <a:endParaRPr lang="en-US" dirty="0">
              <a:solidFill>
                <a:srgbClr val="3A6483"/>
              </a:solidFill>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Appendix</a:t>
            </a:r>
          </a:p>
        </p:txBody>
      </p:sp>
      <p:sp>
        <p:nvSpPr>
          <p:cNvPr id="13" name="Rectangle 2">
            <a:extLst>
              <a:ext uri="{FF2B5EF4-FFF2-40B4-BE49-F238E27FC236}">
                <a16:creationId xmlns:a16="http://schemas.microsoft.com/office/drawing/2014/main" id="{6D2602E7-A97D-481A-A302-B25048B4D56D}"/>
              </a:ext>
            </a:extLst>
          </p:cNvPr>
          <p:cNvSpPr>
            <a:spLocks noChangeArrowheads="1"/>
          </p:cNvSpPr>
          <p:nvPr/>
        </p:nvSpPr>
        <p:spPr bwMode="auto">
          <a:xfrm>
            <a:off x="770011" y="1458590"/>
            <a:ext cx="71270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spcBef>
                <a:spcPts val="1400"/>
              </a:spcBef>
            </a:pPr>
            <a:r>
              <a:rPr lang="en-US" sz="2000" dirty="0">
                <a:solidFill>
                  <a:schemeClr val="accent3">
                    <a:lumMod val="25000"/>
                  </a:schemeClr>
                </a:solidFill>
                <a:latin typeface="Abadi"/>
              </a:rPr>
              <a:t>SQL query successful and failure mission outcomes.</a:t>
            </a:r>
            <a:endParaRPr lang="en-US" sz="2000" dirty="0">
              <a:solidFill>
                <a:schemeClr val="accent2">
                  <a:lumMod val="75000"/>
                </a:schemeClr>
              </a:solidFill>
              <a:latin typeface="Abadi"/>
            </a:endParaRPr>
          </a:p>
        </p:txBody>
      </p:sp>
      <p:pic>
        <p:nvPicPr>
          <p:cNvPr id="5" name="Imagem 4" descr="Arco-íris no céu&#10;&#10;Descrição gerada automaticamente">
            <a:extLst>
              <a:ext uri="{FF2B5EF4-FFF2-40B4-BE49-F238E27FC236}">
                <a16:creationId xmlns:a16="http://schemas.microsoft.com/office/drawing/2014/main" id="{D62E93E1-15DB-4CF1-BD83-D517041EE8B0}"/>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5519964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Imagem 2" descr="Fumaça no céu&#10;&#10;Descrição gerada automaticamente">
            <a:extLst>
              <a:ext uri="{FF2B5EF4-FFF2-40B4-BE49-F238E27FC236}">
                <a16:creationId xmlns:a16="http://schemas.microsoft.com/office/drawing/2014/main" id="{9C960417-1461-4053-A99D-97DBBB1BF0DC}"/>
              </a:ext>
            </a:extLst>
          </p:cNvPr>
          <p:cNvPicPr>
            <a:picLocks noChangeAspect="1"/>
          </p:cNvPicPr>
          <p:nvPr/>
        </p:nvPicPr>
        <p:blipFill rotWithShape="1">
          <a:blip r:embed="rId3"/>
          <a:srcRect t="19"/>
          <a:stretch/>
        </p:blipFill>
        <p:spPr>
          <a:xfrm>
            <a:off x="20" y="1282"/>
            <a:ext cx="12191980" cy="6856718"/>
          </a:xfrm>
          <a:prstGeom prst="rect">
            <a:avLst/>
          </a:prstGeom>
        </p:spPr>
      </p:pic>
      <p:sp>
        <p:nvSpPr>
          <p:cNvPr id="4" name="CaixaDeTexto 3">
            <a:extLst>
              <a:ext uri="{FF2B5EF4-FFF2-40B4-BE49-F238E27FC236}">
                <a16:creationId xmlns:a16="http://schemas.microsoft.com/office/drawing/2014/main" id="{FED6F9D2-ADEE-4541-8A50-7FE14344264D}"/>
              </a:ext>
            </a:extLst>
          </p:cNvPr>
          <p:cNvSpPr txBox="1"/>
          <p:nvPr/>
        </p:nvSpPr>
        <p:spPr>
          <a:xfrm>
            <a:off x="914401" y="1672389"/>
            <a:ext cx="5390147" cy="769441"/>
          </a:xfrm>
          <a:prstGeom prst="rect">
            <a:avLst/>
          </a:prstGeom>
          <a:noFill/>
        </p:spPr>
        <p:txBody>
          <a:bodyPr wrap="square" rtlCol="0">
            <a:spAutoFit/>
          </a:bodyPr>
          <a:lstStyle/>
          <a:p>
            <a:r>
              <a:rPr lang="en-US" sz="4400" dirty="0">
                <a:solidFill>
                  <a:schemeClr val="bg1"/>
                </a:solidFill>
                <a:latin typeface="Arial Rounded MT Bold" panose="020F0704030504030204" pitchFamily="34" charset="0"/>
              </a:rPr>
              <a:t>Thank</a:t>
            </a:r>
            <a:r>
              <a:rPr lang="pt-BR" sz="4400" dirty="0">
                <a:solidFill>
                  <a:schemeClr val="bg1"/>
                </a:solidFill>
                <a:latin typeface="Arial Rounded MT Bold" panose="020F0704030504030204" pitchFamily="34" charset="0"/>
              </a:rPr>
              <a:t> </a:t>
            </a:r>
            <a:r>
              <a:rPr lang="en-US" sz="4400" dirty="0">
                <a:solidFill>
                  <a:schemeClr val="bg1"/>
                </a:solidFill>
                <a:latin typeface="Arial Rounded MT Bold" panose="020F0704030504030204" pitchFamily="34" charset="0"/>
              </a:rPr>
              <a:t>you</a:t>
            </a:r>
            <a:r>
              <a:rPr lang="pt-BR" sz="4400" dirty="0">
                <a:solidFill>
                  <a:schemeClr val="bg1"/>
                </a:solidFill>
                <a:latin typeface="Arial Rounded MT Bold" panose="020F0704030504030204" pitchFamily="34" charset="0"/>
              </a:rPr>
              <a:t>!</a:t>
            </a:r>
            <a:endParaRPr lang="pt-BR" sz="4400" dirty="0">
              <a:solidFill>
                <a:schemeClr val="bg1"/>
              </a:solidFill>
              <a:latin typeface="Abadi" panose="020B0604020104020204" pitchFamily="34" charset="0"/>
            </a:endParaRPr>
          </a:p>
        </p:txBody>
      </p:sp>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biLevel thresh="75000"/>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solidFill>
                  <a:srgbClr val="3A6483"/>
                </a:solidFill>
              </a:rPr>
              <a:t>6</a:t>
            </a:fld>
            <a:endParaRPr lang="en-US" dirty="0">
              <a:solidFill>
                <a:srgbClr val="3A6483"/>
              </a:solidFill>
            </a:endParaRP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3A6483"/>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bg2">
                    <a:lumMod val="50000"/>
                  </a:schemeClr>
                </a:solidFill>
                <a:latin typeface="Abadi"/>
              </a:rPr>
              <a:t>SpaceX Rest API</a:t>
            </a:r>
          </a:p>
          <a:p>
            <a:pPr lvl="1">
              <a:lnSpc>
                <a:spcPct val="120000"/>
              </a:lnSpc>
              <a:spcBef>
                <a:spcPts val="1400"/>
              </a:spcBef>
            </a:pPr>
            <a:r>
              <a:rPr lang="en-US" sz="7200" dirty="0">
                <a:solidFill>
                  <a:schemeClr val="bg2">
                    <a:lumMod val="50000"/>
                  </a:schemeClr>
                </a:solidFill>
                <a:latin typeface="Abadi"/>
              </a:rPr>
              <a:t>Web Scrapping from Wikipedia </a:t>
            </a:r>
          </a:p>
          <a:p>
            <a:pPr marL="457200" lvl="1" indent="0">
              <a:lnSpc>
                <a:spcPct val="120000"/>
              </a:lnSpc>
              <a:spcBef>
                <a:spcPts val="1400"/>
              </a:spcBef>
              <a:buNone/>
            </a:pPr>
            <a:endParaRPr lang="en-US" sz="72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200" dirty="0">
                <a:solidFill>
                  <a:schemeClr val="bg2">
                    <a:lumMod val="50000"/>
                  </a:schemeClr>
                </a:solidFill>
                <a:latin typeface="Abadi"/>
              </a:rPr>
              <a:t>Data cleaning of null values and irrelevant columns. One Hot Encoding for ML. </a:t>
            </a:r>
          </a:p>
          <a:p>
            <a:pPr lvl="1">
              <a:lnSpc>
                <a:spcPct val="120000"/>
              </a:lnSpc>
              <a:spcBef>
                <a:spcPts val="1400"/>
              </a:spcBef>
            </a:pPr>
            <a:r>
              <a:rPr lang="en-US" sz="7200" dirty="0">
                <a:solidFill>
                  <a:schemeClr val="bg2">
                    <a:lumMod val="50000"/>
                  </a:schemeClr>
                </a:solidFill>
                <a:latin typeface="Abadi"/>
              </a:rPr>
              <a:t>The Landing Pad column will retain None values to represent when landing pads were not used.</a:t>
            </a:r>
          </a:p>
          <a:p>
            <a:pPr lvl="1">
              <a:lnSpc>
                <a:spcPct val="120000"/>
              </a:lnSpc>
              <a:spcBef>
                <a:spcPts val="1400"/>
              </a:spcBef>
            </a:pPr>
            <a:r>
              <a:rPr lang="en-US" sz="7200" dirty="0">
                <a:solidFill>
                  <a:schemeClr val="bg2">
                    <a:lumMod val="50000"/>
                  </a:schemeClr>
                </a:solidFill>
                <a:latin typeface="Abadi"/>
              </a:rPr>
              <a:t>The mean and the replace() function was used to replace np.nan values in the data with the mean calculated.</a:t>
            </a: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Methodology 1/2</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biLevel thresh="75000"/>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3A6483"/>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600" b="0" i="0" u="none" strike="noStrike" kern="1200" cap="none" spc="0" normalizeH="0" baseline="0" noProof="0" dirty="0">
              <a:ln>
                <a:noFill/>
              </a:ln>
              <a:solidFill>
                <a:srgbClr val="3A6483"/>
              </a:solidFill>
              <a:effectLst/>
              <a:uLnTx/>
              <a:uFillTx/>
              <a:latin typeface="Abadi" panose="020B0604020104020204" pitchFamily="34" charset="0"/>
              <a:ea typeface="+mn-ea"/>
              <a:cs typeface="+mn-cs"/>
            </a:endParaRP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400"/>
              </a:spcBef>
              <a:spcAft>
                <a:spcPts val="0"/>
              </a:spcAft>
              <a:buClrTx/>
              <a:buSzTx/>
              <a:buFont typeface="Arial"/>
              <a:buNone/>
              <a:tabLst/>
              <a:defRPr/>
            </a:pPr>
            <a:r>
              <a:rPr lang="en-US" sz="3200" dirty="0">
                <a:solidFill>
                  <a:srgbClr val="3A6483"/>
                </a:solidFill>
                <a:latin typeface="Abadi"/>
              </a:rPr>
              <a:t>Executive Summary</a:t>
            </a:r>
          </a:p>
          <a:p>
            <a:pPr marL="228600" marR="0" lvl="1" indent="-228600" algn="l" defTabSz="914400" rtl="0" eaLnBrk="1" fontAlgn="auto" latinLnBrk="0" hangingPunct="1">
              <a:lnSpc>
                <a:spcPct val="120000"/>
              </a:lnSpc>
              <a:spcBef>
                <a:spcPts val="1400"/>
              </a:spcBef>
              <a:spcAft>
                <a:spcPts val="0"/>
              </a:spcAft>
              <a:buClrTx/>
              <a:buSzTx/>
              <a:buFont typeface="Arial"/>
              <a:buChar char="•"/>
              <a:tabLst/>
              <a:defRPr/>
            </a:pPr>
            <a:r>
              <a:rPr lang="en-US" sz="2200" dirty="0">
                <a:solidFill>
                  <a:schemeClr val="accent3">
                    <a:lumMod val="25000"/>
                  </a:schemeClr>
                </a:solidFill>
                <a:latin typeface="Abadi"/>
              </a:rPr>
              <a:t>Perform exploratory data analysis (EDA) using visualization and SQL</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lang="en-US" sz="2200" dirty="0">
                <a:solidFill>
                  <a:schemeClr val="accent3">
                    <a:lumMod val="25000"/>
                  </a:schemeClr>
                </a:solidFill>
                <a:latin typeface="Abadi"/>
              </a:rPr>
              <a:t>Perform interactive visual analytics using Folium and Plotly Dash</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lang="en-US" sz="2200" dirty="0">
                <a:solidFill>
                  <a:schemeClr val="accent3">
                    <a:lumMod val="25000"/>
                  </a:schemeClr>
                </a:solidFill>
                <a:latin typeface="Abadi"/>
              </a:rPr>
              <a:t>Perform predictive analysis using classification models</a:t>
            </a:r>
          </a:p>
          <a:p>
            <a:r>
              <a:rPr lang="en-US" sz="2000" b="0" i="0" u="none" strike="noStrike" baseline="0" dirty="0">
                <a:solidFill>
                  <a:srgbClr val="767070"/>
                </a:solidFill>
                <a:latin typeface="Abadi" panose="020B0604020104020204" pitchFamily="34" charset="0"/>
              </a:rPr>
              <a:t>Data was normalized, splitted in Training and Test data sets, performed a GridSearchCV to find the best parameters and evaluated by four different classification models. </a:t>
            </a:r>
          </a:p>
          <a:p>
            <a:r>
              <a:rPr lang="en-US" sz="2000" b="0" i="0" u="none" strike="noStrike" baseline="0" dirty="0">
                <a:solidFill>
                  <a:srgbClr val="767070"/>
                </a:solidFill>
                <a:latin typeface="Abadi" panose="020B0604020104020204" pitchFamily="34" charset="0"/>
              </a:rPr>
              <a:t>The models used was LR, KNN, SVM and Decision Tree to find the best classifier and the best accuracy</a:t>
            </a:r>
            <a:r>
              <a:rPr lang="en-US" sz="1800" b="0" i="0" u="none" strike="noStrike" baseline="0" dirty="0">
                <a:solidFill>
                  <a:srgbClr val="767070"/>
                </a:solidFill>
                <a:latin typeface="Abadi" panose="020B0604020104020204" pitchFamily="34" charset="0"/>
              </a:rPr>
              <a:t>.</a:t>
            </a: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700" b="0" i="0" u="none" strike="noStrike" kern="1200" cap="none" spc="0" normalizeH="0" baseline="0" noProof="0" dirty="0">
                <a:ln>
                  <a:noFill/>
                </a:ln>
                <a:solidFill>
                  <a:srgbClr val="3A6483"/>
                </a:solidFill>
                <a:effectLst/>
                <a:uLnTx/>
                <a:uFillTx/>
                <a:latin typeface="Abadi"/>
              </a:rPr>
              <a:t>Methodology 2/2</a:t>
            </a:r>
          </a:p>
        </p:txBody>
      </p:sp>
    </p:spTree>
    <p:extLst>
      <p:ext uri="{BB962C8B-B14F-4D97-AF65-F5344CB8AC3E}">
        <p14:creationId xmlns:p14="http://schemas.microsoft.com/office/powerpoint/2010/main" val="3735158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solidFill>
                  <a:srgbClr val="3A6483"/>
                </a:solidFill>
              </a:rPr>
              <a:t>8</a:t>
            </a:fld>
            <a:endParaRPr lang="en-US" dirty="0">
              <a:solidFill>
                <a:srgbClr val="3A6483"/>
              </a:solidFill>
            </a:endParaRPr>
          </a:p>
        </p:txBody>
      </p:sp>
      <p:pic>
        <p:nvPicPr>
          <p:cNvPr id="3" name="Espaço Reservado para Conteúdo 2">
            <a:extLst>
              <a:ext uri="{FF2B5EF4-FFF2-40B4-BE49-F238E27FC236}">
                <a16:creationId xmlns:a16="http://schemas.microsoft.com/office/drawing/2014/main" id="{FB60F683-F7B4-49B7-9E43-8E45C2B3F9A8}"/>
              </a:ext>
            </a:extLst>
          </p:cNvPr>
          <p:cNvPicPr>
            <a:picLocks noGrp="1" noChangeAspect="1"/>
          </p:cNvPicPr>
          <p:nvPr>
            <p:ph idx="4294967295"/>
          </p:nvPr>
        </p:nvPicPr>
        <p:blipFill>
          <a:blip r:embed="rId3"/>
          <a:stretch>
            <a:fillRect/>
          </a:stretch>
        </p:blipFill>
        <p:spPr>
          <a:xfrm>
            <a:off x="6368557" y="2603240"/>
            <a:ext cx="4893494" cy="2998387"/>
          </a:xfrm>
          <a:prstGeom prst="rect">
            <a:avLst/>
          </a:prstGeom>
        </p:spPr>
      </p:pic>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Data Collection</a:t>
            </a:r>
          </a:p>
        </p:txBody>
      </p:sp>
      <p:sp>
        <p:nvSpPr>
          <p:cNvPr id="4" name="CaixaDeTexto 3">
            <a:extLst>
              <a:ext uri="{FF2B5EF4-FFF2-40B4-BE49-F238E27FC236}">
                <a16:creationId xmlns:a16="http://schemas.microsoft.com/office/drawing/2014/main" id="{F2A1E5C0-CA1C-441D-ACCE-27E70F3FC7FB}"/>
              </a:ext>
            </a:extLst>
          </p:cNvPr>
          <p:cNvSpPr txBox="1"/>
          <p:nvPr/>
        </p:nvSpPr>
        <p:spPr>
          <a:xfrm>
            <a:off x="802431" y="1586204"/>
            <a:ext cx="10371211" cy="1323439"/>
          </a:xfrm>
          <a:prstGeom prst="rect">
            <a:avLst/>
          </a:prstGeom>
          <a:noFill/>
        </p:spPr>
        <p:txBody>
          <a:bodyPr wrap="square" rtlCol="0">
            <a:spAutoFit/>
          </a:bodyPr>
          <a:lstStyle/>
          <a:p>
            <a:r>
              <a:rPr lang="en-US" sz="2800" dirty="0">
                <a:solidFill>
                  <a:schemeClr val="accent3">
                    <a:lumMod val="25000"/>
                  </a:schemeClr>
                </a:solidFill>
                <a:latin typeface="Abadi" panose="020B0604020104020204" pitchFamily="34" charset="0"/>
              </a:rPr>
              <a:t>The following datasets was collected:</a:t>
            </a:r>
          </a:p>
          <a:p>
            <a:endParaRPr lang="en-US" sz="2800" dirty="0">
              <a:solidFill>
                <a:schemeClr val="accent3">
                  <a:lumMod val="25000"/>
                </a:schemeClr>
              </a:solidFill>
              <a:latin typeface="Abadi" panose="020B0604020104020204" pitchFamily="34" charset="0"/>
            </a:endParaRPr>
          </a:p>
          <a:p>
            <a:endParaRPr lang="en-US" sz="2400" dirty="0">
              <a:solidFill>
                <a:schemeClr val="accent3">
                  <a:lumMod val="25000"/>
                </a:schemeClr>
              </a:solidFill>
              <a:latin typeface="Abadi" panose="020B0604020104020204" pitchFamily="34" charset="0"/>
            </a:endParaRPr>
          </a:p>
        </p:txBody>
      </p:sp>
      <p:sp>
        <p:nvSpPr>
          <p:cNvPr id="8" name="CaixaDeTexto 7">
            <a:extLst>
              <a:ext uri="{FF2B5EF4-FFF2-40B4-BE49-F238E27FC236}">
                <a16:creationId xmlns:a16="http://schemas.microsoft.com/office/drawing/2014/main" id="{A0883F15-8255-4186-B644-374FCF5171E8}"/>
              </a:ext>
            </a:extLst>
          </p:cNvPr>
          <p:cNvSpPr txBox="1"/>
          <p:nvPr/>
        </p:nvSpPr>
        <p:spPr>
          <a:xfrm>
            <a:off x="802431" y="2351400"/>
            <a:ext cx="5021013" cy="452431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3">
                    <a:lumMod val="25000"/>
                  </a:schemeClr>
                </a:solidFill>
                <a:latin typeface="Abadi"/>
              </a:rPr>
              <a:t>SpaceX Launch Data was obtained from the SpaceX REST API.</a:t>
            </a:r>
          </a:p>
          <a:p>
            <a:endParaRPr lang="en-US" dirty="0">
              <a:solidFill>
                <a:schemeClr val="accent3">
                  <a:lumMod val="25000"/>
                </a:schemeClr>
              </a:solidFill>
              <a:latin typeface="Abadi"/>
            </a:endParaRPr>
          </a:p>
          <a:p>
            <a:pPr marL="285750" indent="-285750">
              <a:buFont typeface="Arial" panose="020B0604020202020204" pitchFamily="34" charset="0"/>
              <a:buChar char="•"/>
            </a:pPr>
            <a:r>
              <a:rPr lang="en-US" dirty="0">
                <a:solidFill>
                  <a:schemeClr val="accent3">
                    <a:lumMod val="25000"/>
                  </a:schemeClr>
                </a:solidFill>
                <a:latin typeface="Abadi"/>
              </a:rPr>
              <a:t>This API gave us data about the Launches, including information about the Rocket used, Payloads, Orbit, Core, launch specifications, landing specifications, and landing outcome.</a:t>
            </a:r>
          </a:p>
          <a:p>
            <a:pPr marL="285750" indent="-285750">
              <a:buFont typeface="Arial" panose="020B0604020202020204" pitchFamily="34" charset="0"/>
              <a:buChar char="•"/>
            </a:pPr>
            <a:endParaRPr lang="en-US" dirty="0">
              <a:solidFill>
                <a:schemeClr val="accent3">
                  <a:lumMod val="25000"/>
                </a:schemeClr>
              </a:solidFill>
              <a:latin typeface="Abadi"/>
            </a:endParaRPr>
          </a:p>
          <a:p>
            <a:pPr marL="285750" indent="-285750">
              <a:buFont typeface="Arial" panose="020B0604020202020204" pitchFamily="34" charset="0"/>
              <a:buChar char="•"/>
            </a:pPr>
            <a:r>
              <a:rPr lang="en-US" dirty="0">
                <a:solidFill>
                  <a:schemeClr val="accent3">
                    <a:lumMod val="25000"/>
                  </a:schemeClr>
                </a:solidFill>
                <a:latin typeface="Abadi"/>
              </a:rPr>
              <a:t>The SpaceX REST API endpoints, or URL, starts with api.spacexdata.com/v4/</a:t>
            </a:r>
          </a:p>
          <a:p>
            <a:pPr marL="285750" indent="-285750">
              <a:buFont typeface="Arial" panose="020B0604020202020204" pitchFamily="34" charset="0"/>
              <a:buChar char="•"/>
            </a:pPr>
            <a:endParaRPr lang="en-US" dirty="0">
              <a:solidFill>
                <a:schemeClr val="accent3">
                  <a:lumMod val="25000"/>
                </a:schemeClr>
              </a:solidFill>
              <a:latin typeface="Abadi"/>
            </a:endParaRPr>
          </a:p>
          <a:p>
            <a:pPr marL="285750" indent="-285750">
              <a:buFont typeface="Arial" panose="020B0604020202020204" pitchFamily="34" charset="0"/>
              <a:buChar char="•"/>
            </a:pPr>
            <a:r>
              <a:rPr lang="en-US" dirty="0">
                <a:solidFill>
                  <a:schemeClr val="accent3">
                    <a:lumMod val="25000"/>
                  </a:schemeClr>
                </a:solidFill>
                <a:latin typeface="Abadi"/>
              </a:rPr>
              <a:t>And data collected  by Web Scraping method from Wikipedia using BeautifulSoup.</a:t>
            </a:r>
          </a:p>
          <a:p>
            <a:pPr marL="285750" indent="-285750">
              <a:buFont typeface="Arial" panose="020B0604020202020204" pitchFamily="34" charset="0"/>
              <a:buChar char="•"/>
            </a:pPr>
            <a:endParaRPr lang="en-US" dirty="0">
              <a:solidFill>
                <a:schemeClr val="accent3">
                  <a:lumMod val="25000"/>
                </a:schemeClr>
              </a:solidFill>
              <a:latin typeface="Abadi"/>
            </a:endParaRPr>
          </a:p>
          <a:p>
            <a:pPr marL="285750" indent="-285750">
              <a:buFont typeface="Arial" panose="020B0604020202020204" pitchFamily="34" charset="0"/>
              <a:buChar char="•"/>
            </a:pPr>
            <a:endParaRPr lang="en-US" dirty="0">
              <a:solidFill>
                <a:schemeClr val="accent3">
                  <a:lumMod val="25000"/>
                </a:schemeClr>
              </a:solidFill>
              <a:latin typeface="Abadi"/>
            </a:endParaRPr>
          </a:p>
          <a:p>
            <a:endParaRPr lang="en-US" dirty="0"/>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biLevel thresh="75000"/>
          </a:blip>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275262" cy="4225925"/>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Data collection with SpaceX REST calls using key phrases:</a:t>
            </a:r>
          </a:p>
          <a:p>
            <a:pPr>
              <a:lnSpc>
                <a:spcPct val="100000"/>
              </a:lnSpc>
              <a:spcBef>
                <a:spcPts val="1400"/>
              </a:spcBef>
            </a:pPr>
            <a:r>
              <a:rPr lang="en-US" sz="2000" dirty="0">
                <a:solidFill>
                  <a:schemeClr val="accent3">
                    <a:lumMod val="25000"/>
                  </a:schemeClr>
                </a:solidFill>
                <a:latin typeface="Abadi" panose="020B0604020104020204" pitchFamily="34" charset="0"/>
              </a:rPr>
              <a:t>Request and parse the SpaceX launch data using the GET request.</a:t>
            </a:r>
          </a:p>
          <a:p>
            <a:pPr>
              <a:lnSpc>
                <a:spcPct val="100000"/>
              </a:lnSpc>
              <a:spcBef>
                <a:spcPts val="1400"/>
              </a:spcBef>
            </a:pPr>
            <a:r>
              <a:rPr lang="en-US" sz="2000" dirty="0">
                <a:solidFill>
                  <a:schemeClr val="accent3">
                    <a:lumMod val="25000"/>
                  </a:schemeClr>
                </a:solidFill>
                <a:latin typeface="Abadi" panose="020B0604020104020204" pitchFamily="34" charset="0"/>
              </a:rPr>
              <a:t>Response content as a Json using .json() and turn it into a Pandas dataframe using json_normalize()</a:t>
            </a:r>
          </a:p>
          <a:p>
            <a:pPr>
              <a:lnSpc>
                <a:spcPct val="100000"/>
              </a:lnSpc>
              <a:spcBef>
                <a:spcPts val="1400"/>
              </a:spcBef>
            </a:pPr>
            <a:r>
              <a:rPr lang="en-US" sz="2000" dirty="0">
                <a:solidFill>
                  <a:schemeClr val="accent3">
                    <a:lumMod val="25000"/>
                  </a:schemeClr>
                </a:solidFill>
                <a:latin typeface="Abadi" panose="020B0604020104020204" pitchFamily="34" charset="0"/>
              </a:rPr>
              <a:t>Using Dataframe into the created functions.</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dirty="0">
                <a:solidFill>
                  <a:srgbClr val="3A6483"/>
                </a:solidFill>
                <a:latin typeface="Abadi" panose="020B0604020104020204" pitchFamily="34" charset="0"/>
                <a:hlinkClick r:id="rId3">
                  <a:extLst>
                    <a:ext uri="{A12FA001-AC4F-418D-AE19-62706E023703}">
                      <ahyp:hlinkClr xmlns:ahyp="http://schemas.microsoft.com/office/drawing/2018/hyperlinkcolor" val="tx"/>
                    </a:ext>
                  </a:extLst>
                </a:hlinkClick>
              </a:rPr>
              <a:t>GitHub - Lab 1: Collecting the data</a:t>
            </a:r>
            <a:endParaRPr lang="en-US" sz="1600" dirty="0">
              <a:solidFill>
                <a:srgbClr val="3A6483"/>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3A6483"/>
                </a:solidFill>
                <a:latin typeface="Abadi"/>
              </a:rPr>
              <a:t>Data Collection – SpaceX API</a:t>
            </a:r>
          </a:p>
        </p:txBody>
      </p:sp>
      <p:pic>
        <p:nvPicPr>
          <p:cNvPr id="7" name="Picture 11">
            <a:extLst>
              <a:ext uri="{FF2B5EF4-FFF2-40B4-BE49-F238E27FC236}">
                <a16:creationId xmlns:a16="http://schemas.microsoft.com/office/drawing/2014/main" id="{44475668-0C22-40D0-8C67-2C44701DB847}"/>
              </a:ext>
            </a:extLst>
          </p:cNvPr>
          <p:cNvPicPr>
            <a:picLocks noChangeAspect="1"/>
          </p:cNvPicPr>
          <p:nvPr/>
        </p:nvPicPr>
        <p:blipFill>
          <a:blip r:embed="rId4"/>
          <a:stretch>
            <a:fillRect/>
          </a:stretch>
        </p:blipFill>
        <p:spPr>
          <a:xfrm>
            <a:off x="6626391" y="2243869"/>
            <a:ext cx="4968808" cy="2931484"/>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4386</TotalTime>
  <Words>2286</Words>
  <Application>Microsoft Office PowerPoint</Application>
  <PresentationFormat>Widescreen</PresentationFormat>
  <Paragraphs>299</Paragraphs>
  <Slides>58</Slides>
  <Notes>21</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58</vt:i4>
      </vt:variant>
    </vt:vector>
  </HeadingPairs>
  <TitlesOfParts>
    <vt:vector size="66" baseType="lpstr">
      <vt:lpstr>Abadi</vt:lpstr>
      <vt:lpstr>Arial</vt:lpstr>
      <vt:lpstr>Arial Rounded MT Bold</vt:lpstr>
      <vt:lpstr>Calibri</vt:lpstr>
      <vt:lpstr>Calibri Light</vt:lpstr>
      <vt:lpstr>IBM Plex Mono SemiBold</vt:lpstr>
      <vt:lpstr>IBM Plex Mono Text</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Felipe Maia</dc:creator>
  <cp:lastModifiedBy>Felipe Maia</cp:lastModifiedBy>
  <cp:revision>171</cp:revision>
  <dcterms:created xsi:type="dcterms:W3CDTF">2022-04-06T19:09:39Z</dcterms:created>
  <dcterms:modified xsi:type="dcterms:W3CDTF">2022-07-06T18:47:58Z</dcterms:modified>
</cp:coreProperties>
</file>